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91" r:id="rId2"/>
    <p:sldId id="301" r:id="rId3"/>
    <p:sldId id="299" r:id="rId4"/>
    <p:sldId id="273" r:id="rId5"/>
    <p:sldId id="303" r:id="rId6"/>
    <p:sldId id="292" r:id="rId7"/>
    <p:sldId id="312" r:id="rId8"/>
    <p:sldId id="306" r:id="rId9"/>
    <p:sldId id="264" r:id="rId10"/>
    <p:sldId id="315" r:id="rId11"/>
    <p:sldId id="260" r:id="rId12"/>
    <p:sldId id="314" r:id="rId13"/>
    <p:sldId id="261" r:id="rId14"/>
    <p:sldId id="316" r:id="rId15"/>
    <p:sldId id="313" r:id="rId16"/>
    <p:sldId id="317" r:id="rId17"/>
    <p:sldId id="308" r:id="rId18"/>
    <p:sldId id="304" r:id="rId19"/>
    <p:sldId id="305" r:id="rId20"/>
    <p:sldId id="31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2" d="100"/>
          <a:sy n="82" d="100"/>
        </p:scale>
        <p:origin x="557"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0BE2D-ED98-4575-94C3-74FD3E97F42E}" type="datetimeFigureOut">
              <a:rPr lang="en-US" smtClean="0"/>
              <a:t>2/18/2026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5948F-4DC2-48B6-A5F6-38342A4BA78A}" type="slidenum">
              <a:rPr lang="en-US" smtClean="0"/>
              <a:t>‹#›</a:t>
            </a:fld>
            <a:endParaRPr lang="en-US"/>
          </a:p>
        </p:txBody>
      </p:sp>
    </p:spTree>
    <p:extLst>
      <p:ext uri="{BB962C8B-B14F-4D97-AF65-F5344CB8AC3E}">
        <p14:creationId xmlns:p14="http://schemas.microsoft.com/office/powerpoint/2010/main" val="1153576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53A239A7-2BFE-59D9-62D4-D34B37274EF8}"/>
            </a:ext>
          </a:extLst>
        </p:cNvPr>
        <p:cNvGrpSpPr/>
        <p:nvPr/>
      </p:nvGrpSpPr>
      <p:grpSpPr>
        <a:xfrm>
          <a:off x="0" y="0"/>
          <a:ext cx="0" cy="0"/>
          <a:chOff x="0" y="0"/>
          <a:chExt cx="0" cy="0"/>
        </a:xfrm>
      </p:grpSpPr>
      <p:sp>
        <p:nvSpPr>
          <p:cNvPr id="184" name="Google Shape;184;g366dfe6d782_0_138:notes">
            <a:extLst>
              <a:ext uri="{FF2B5EF4-FFF2-40B4-BE49-F238E27FC236}">
                <a16:creationId xmlns:a16="http://schemas.microsoft.com/office/drawing/2014/main" id="{36782AEE-DE3A-3108-DCB4-862EF0CE95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85" name="Google Shape;185;g366dfe6d782_0_138:notes">
            <a:extLst>
              <a:ext uri="{FF2B5EF4-FFF2-40B4-BE49-F238E27FC236}">
                <a16:creationId xmlns:a16="http://schemas.microsoft.com/office/drawing/2014/main" id="{6A9452C0-1446-370F-639C-955DB882C1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010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48B91E2F-9AFF-D821-8EDB-39B6DB1A2455}"/>
            </a:ext>
          </a:extLst>
        </p:cNvPr>
        <p:cNvGrpSpPr/>
        <p:nvPr/>
      </p:nvGrpSpPr>
      <p:grpSpPr>
        <a:xfrm>
          <a:off x="0" y="0"/>
          <a:ext cx="0" cy="0"/>
          <a:chOff x="0" y="0"/>
          <a:chExt cx="0" cy="0"/>
        </a:xfrm>
      </p:grpSpPr>
      <p:sp>
        <p:nvSpPr>
          <p:cNvPr id="159" name="Google Shape;159;g382b4526a9a_0_326:notes">
            <a:extLst>
              <a:ext uri="{FF2B5EF4-FFF2-40B4-BE49-F238E27FC236}">
                <a16:creationId xmlns:a16="http://schemas.microsoft.com/office/drawing/2014/main" id="{84316678-E8DB-B464-FA24-EF473231BD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60" name="Google Shape;160;g382b4526a9a_0_326:notes">
            <a:extLst>
              <a:ext uri="{FF2B5EF4-FFF2-40B4-BE49-F238E27FC236}">
                <a16:creationId xmlns:a16="http://schemas.microsoft.com/office/drawing/2014/main" id="{A446B0C7-B882-D2F8-87D5-5FC3C00996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733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6F4E3E4C-EE0D-283F-9B54-C1C0A129F573}"/>
            </a:ext>
          </a:extLst>
        </p:cNvPr>
        <p:cNvGrpSpPr/>
        <p:nvPr/>
      </p:nvGrpSpPr>
      <p:grpSpPr>
        <a:xfrm>
          <a:off x="0" y="0"/>
          <a:ext cx="0" cy="0"/>
          <a:chOff x="0" y="0"/>
          <a:chExt cx="0" cy="0"/>
        </a:xfrm>
      </p:grpSpPr>
      <p:sp>
        <p:nvSpPr>
          <p:cNvPr id="159" name="Google Shape;159;g382b4526a9a_0_326:notes">
            <a:extLst>
              <a:ext uri="{FF2B5EF4-FFF2-40B4-BE49-F238E27FC236}">
                <a16:creationId xmlns:a16="http://schemas.microsoft.com/office/drawing/2014/main" id="{749B6E26-13E1-F48E-700E-2077D18843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60" name="Google Shape;160;g382b4526a9a_0_326:notes">
            <a:extLst>
              <a:ext uri="{FF2B5EF4-FFF2-40B4-BE49-F238E27FC236}">
                <a16:creationId xmlns:a16="http://schemas.microsoft.com/office/drawing/2014/main" id="{E93F105C-6990-6C43-3A98-754BA6A7F1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856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82b4526a9a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60" name="Google Shape;160;g382b4526a9a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82b4526a9a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26" name="Google Shape;126;g382b4526a9a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5D5BCC54-A636-4731-2CC6-131E0E4A7A22}"/>
            </a:ext>
          </a:extLst>
        </p:cNvPr>
        <p:cNvGrpSpPr/>
        <p:nvPr/>
      </p:nvGrpSpPr>
      <p:grpSpPr>
        <a:xfrm>
          <a:off x="0" y="0"/>
          <a:ext cx="0" cy="0"/>
          <a:chOff x="0" y="0"/>
          <a:chExt cx="0" cy="0"/>
        </a:xfrm>
      </p:grpSpPr>
      <p:sp>
        <p:nvSpPr>
          <p:cNvPr id="159" name="Google Shape;159;g382b4526a9a_0_326:notes">
            <a:extLst>
              <a:ext uri="{FF2B5EF4-FFF2-40B4-BE49-F238E27FC236}">
                <a16:creationId xmlns:a16="http://schemas.microsoft.com/office/drawing/2014/main" id="{27F32563-AFE2-2A17-6669-66626F4923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60" name="Google Shape;160;g382b4526a9a_0_326:notes">
            <a:extLst>
              <a:ext uri="{FF2B5EF4-FFF2-40B4-BE49-F238E27FC236}">
                <a16:creationId xmlns:a16="http://schemas.microsoft.com/office/drawing/2014/main" id="{EF6E710D-6623-8411-5465-8A908B1DF8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34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82b4526a9a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35" name="Google Shape;135;g382b4526a9a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BB4A30A0-04F1-9C59-D79D-9A94445032D4}"/>
            </a:ext>
          </a:extLst>
        </p:cNvPr>
        <p:cNvGrpSpPr/>
        <p:nvPr/>
      </p:nvGrpSpPr>
      <p:grpSpPr>
        <a:xfrm>
          <a:off x="0" y="0"/>
          <a:ext cx="0" cy="0"/>
          <a:chOff x="0" y="0"/>
          <a:chExt cx="0" cy="0"/>
        </a:xfrm>
      </p:grpSpPr>
      <p:sp>
        <p:nvSpPr>
          <p:cNvPr id="159" name="Google Shape;159;g382b4526a9a_0_326:notes">
            <a:extLst>
              <a:ext uri="{FF2B5EF4-FFF2-40B4-BE49-F238E27FC236}">
                <a16:creationId xmlns:a16="http://schemas.microsoft.com/office/drawing/2014/main" id="{4F0D0726-D141-016D-055A-C439C45C82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60" name="Google Shape;160;g382b4526a9a_0_326:notes">
            <a:extLst>
              <a:ext uri="{FF2B5EF4-FFF2-40B4-BE49-F238E27FC236}">
                <a16:creationId xmlns:a16="http://schemas.microsoft.com/office/drawing/2014/main" id="{2D7AFAA1-5E6A-619D-0869-168B9ADF68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4C39E3DB-0A2C-94AA-D418-3A3B0FCF72BE}"/>
            </a:ext>
          </a:extLst>
        </p:cNvPr>
        <p:cNvGrpSpPr/>
        <p:nvPr/>
      </p:nvGrpSpPr>
      <p:grpSpPr>
        <a:xfrm>
          <a:off x="0" y="0"/>
          <a:ext cx="0" cy="0"/>
          <a:chOff x="0" y="0"/>
          <a:chExt cx="0" cy="0"/>
        </a:xfrm>
      </p:grpSpPr>
      <p:sp>
        <p:nvSpPr>
          <p:cNvPr id="134" name="Google Shape;134;g382b4526a9a_0_305:notes">
            <a:extLst>
              <a:ext uri="{FF2B5EF4-FFF2-40B4-BE49-F238E27FC236}">
                <a16:creationId xmlns:a16="http://schemas.microsoft.com/office/drawing/2014/main" id="{C9C53FFA-5334-41FC-E726-64CB74CD8D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35" name="Google Shape;135;g382b4526a9a_0_305:notes">
            <a:extLst>
              <a:ext uri="{FF2B5EF4-FFF2-40B4-BE49-F238E27FC236}">
                <a16:creationId xmlns:a16="http://schemas.microsoft.com/office/drawing/2014/main" id="{9573488F-86A1-2398-A267-0043AE875B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612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A10AA781-8D02-E3B7-1EF0-13C1EA946243}"/>
            </a:ext>
          </a:extLst>
        </p:cNvPr>
        <p:cNvGrpSpPr/>
        <p:nvPr/>
      </p:nvGrpSpPr>
      <p:grpSpPr>
        <a:xfrm>
          <a:off x="0" y="0"/>
          <a:ext cx="0" cy="0"/>
          <a:chOff x="0" y="0"/>
          <a:chExt cx="0" cy="0"/>
        </a:xfrm>
      </p:grpSpPr>
      <p:sp>
        <p:nvSpPr>
          <p:cNvPr id="159" name="Google Shape;159;g382b4526a9a_0_326:notes">
            <a:extLst>
              <a:ext uri="{FF2B5EF4-FFF2-40B4-BE49-F238E27FC236}">
                <a16:creationId xmlns:a16="http://schemas.microsoft.com/office/drawing/2014/main" id="{8FA81C3F-DAA1-2BE5-E022-E31AEC12EB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60" name="Google Shape;160;g382b4526a9a_0_326:notes">
            <a:extLst>
              <a:ext uri="{FF2B5EF4-FFF2-40B4-BE49-F238E27FC236}">
                <a16:creationId xmlns:a16="http://schemas.microsoft.com/office/drawing/2014/main" id="{57A60875-C3E0-D949-A59D-10BEDC4FA7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9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5941E738-DDE0-28C1-FE5C-1E329B32A986}"/>
            </a:ext>
          </a:extLst>
        </p:cNvPr>
        <p:cNvGrpSpPr/>
        <p:nvPr/>
      </p:nvGrpSpPr>
      <p:grpSpPr>
        <a:xfrm>
          <a:off x="0" y="0"/>
          <a:ext cx="0" cy="0"/>
          <a:chOff x="0" y="0"/>
          <a:chExt cx="0" cy="0"/>
        </a:xfrm>
      </p:grpSpPr>
      <p:sp>
        <p:nvSpPr>
          <p:cNvPr id="159" name="Google Shape;159;g382b4526a9a_0_326:notes">
            <a:extLst>
              <a:ext uri="{FF2B5EF4-FFF2-40B4-BE49-F238E27FC236}">
                <a16:creationId xmlns:a16="http://schemas.microsoft.com/office/drawing/2014/main" id="{00EF6A20-7ED4-9243-C094-FBBEED6F03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IN"/>
          </a:p>
        </p:txBody>
      </p:sp>
      <p:sp>
        <p:nvSpPr>
          <p:cNvPr id="160" name="Google Shape;160;g382b4526a9a_0_326:notes">
            <a:extLst>
              <a:ext uri="{FF2B5EF4-FFF2-40B4-BE49-F238E27FC236}">
                <a16:creationId xmlns:a16="http://schemas.microsoft.com/office/drawing/2014/main" id="{C1183007-A245-C3B9-2D18-FFD1E9E32D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982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8FC8-F22D-FE62-F50E-790F95D1CE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3D97C3-A51B-E88E-5351-8C1227AB7A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93DC83-7D83-7B9F-DC93-875C74695A14}"/>
              </a:ext>
            </a:extLst>
          </p:cNvPr>
          <p:cNvSpPr>
            <a:spLocks noGrp="1"/>
          </p:cNvSpPr>
          <p:nvPr>
            <p:ph type="dt" sz="half" idx="10"/>
          </p:nvPr>
        </p:nvSpPr>
        <p:spPr/>
        <p:txBody>
          <a:bodyPr/>
          <a:lstStyle/>
          <a:p>
            <a:fld id="{C8A100EE-E4F3-4324-879C-EC1368065B39}" type="datetime1">
              <a:rPr lang="en-US" smtClean="0"/>
              <a:t>2/18/2026</a:t>
            </a:fld>
            <a:endParaRPr lang="en-US"/>
          </a:p>
        </p:txBody>
      </p:sp>
      <p:sp>
        <p:nvSpPr>
          <p:cNvPr id="5" name="Footer Placeholder 4">
            <a:extLst>
              <a:ext uri="{FF2B5EF4-FFF2-40B4-BE49-F238E27FC236}">
                <a16:creationId xmlns:a16="http://schemas.microsoft.com/office/drawing/2014/main" id="{F180D432-DC45-0757-11D8-84B6CEC79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0EFCB-5399-90FD-8953-36F72C690795}"/>
              </a:ext>
            </a:extLst>
          </p:cNvPr>
          <p:cNvSpPr>
            <a:spLocks noGrp="1"/>
          </p:cNvSpPr>
          <p:nvPr>
            <p:ph type="sldNum" sz="quarter" idx="12"/>
          </p:nvPr>
        </p:nvSpPr>
        <p:spPr/>
        <p:txBody>
          <a:bodyPr/>
          <a:lstStyle/>
          <a:p>
            <a:fld id="{04AD05EE-9B04-45B4-BE98-77F3AF7FEEAF}" type="slidenum">
              <a:rPr lang="en-US" smtClean="0"/>
              <a:t>‹#›</a:t>
            </a:fld>
            <a:endParaRPr lang="en-US"/>
          </a:p>
        </p:txBody>
      </p:sp>
    </p:spTree>
    <p:extLst>
      <p:ext uri="{BB962C8B-B14F-4D97-AF65-F5344CB8AC3E}">
        <p14:creationId xmlns:p14="http://schemas.microsoft.com/office/powerpoint/2010/main" val="423641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2295-692D-42E5-9F59-DD79A9C00C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39F344-56D9-E3EB-6919-972FFB263B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EE289-A81F-7611-E90B-D1A4C087BBD4}"/>
              </a:ext>
            </a:extLst>
          </p:cNvPr>
          <p:cNvSpPr>
            <a:spLocks noGrp="1"/>
          </p:cNvSpPr>
          <p:nvPr>
            <p:ph type="dt" sz="half" idx="10"/>
          </p:nvPr>
        </p:nvSpPr>
        <p:spPr/>
        <p:txBody>
          <a:bodyPr/>
          <a:lstStyle/>
          <a:p>
            <a:fld id="{1AB95703-4D68-4F77-B787-7C136449F3D3}" type="datetime1">
              <a:rPr lang="en-US" smtClean="0"/>
              <a:t>2/18/2026</a:t>
            </a:fld>
            <a:endParaRPr lang="en-US"/>
          </a:p>
        </p:txBody>
      </p:sp>
      <p:sp>
        <p:nvSpPr>
          <p:cNvPr id="5" name="Footer Placeholder 4">
            <a:extLst>
              <a:ext uri="{FF2B5EF4-FFF2-40B4-BE49-F238E27FC236}">
                <a16:creationId xmlns:a16="http://schemas.microsoft.com/office/drawing/2014/main" id="{11B5B38A-5609-E72E-9856-55BB5647E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E38C5-2C8B-BFA1-665B-9E1C6DCC72FB}"/>
              </a:ext>
            </a:extLst>
          </p:cNvPr>
          <p:cNvSpPr>
            <a:spLocks noGrp="1"/>
          </p:cNvSpPr>
          <p:nvPr>
            <p:ph type="sldNum" sz="quarter" idx="12"/>
          </p:nvPr>
        </p:nvSpPr>
        <p:spPr/>
        <p:txBody>
          <a:bodyPr/>
          <a:lstStyle/>
          <a:p>
            <a:fld id="{04AD05EE-9B04-45B4-BE98-77F3AF7FEEAF}" type="slidenum">
              <a:rPr lang="en-US" smtClean="0"/>
              <a:t>‹#›</a:t>
            </a:fld>
            <a:endParaRPr lang="en-US"/>
          </a:p>
        </p:txBody>
      </p:sp>
    </p:spTree>
    <p:extLst>
      <p:ext uri="{BB962C8B-B14F-4D97-AF65-F5344CB8AC3E}">
        <p14:creationId xmlns:p14="http://schemas.microsoft.com/office/powerpoint/2010/main" val="236651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E684ED-F7C9-4D0E-7567-51E7385DC1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D4335C-6AE9-9C31-FABC-7B85AA4E6B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BEA0A-CF68-9B44-4B8C-FEC5067A1054}"/>
              </a:ext>
            </a:extLst>
          </p:cNvPr>
          <p:cNvSpPr>
            <a:spLocks noGrp="1"/>
          </p:cNvSpPr>
          <p:nvPr>
            <p:ph type="dt" sz="half" idx="10"/>
          </p:nvPr>
        </p:nvSpPr>
        <p:spPr/>
        <p:txBody>
          <a:bodyPr/>
          <a:lstStyle/>
          <a:p>
            <a:fld id="{1E6C16EE-20EA-46A4-B115-8F7E6E2BB8E2}" type="datetime1">
              <a:rPr lang="en-US" smtClean="0"/>
              <a:t>2/18/2026</a:t>
            </a:fld>
            <a:endParaRPr lang="en-US"/>
          </a:p>
        </p:txBody>
      </p:sp>
      <p:sp>
        <p:nvSpPr>
          <p:cNvPr id="5" name="Footer Placeholder 4">
            <a:extLst>
              <a:ext uri="{FF2B5EF4-FFF2-40B4-BE49-F238E27FC236}">
                <a16:creationId xmlns:a16="http://schemas.microsoft.com/office/drawing/2014/main" id="{6F522123-9EE0-0D16-9D8A-1461FB158E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50494-BD1F-73D6-9CAD-D5CF8C5B97DB}"/>
              </a:ext>
            </a:extLst>
          </p:cNvPr>
          <p:cNvSpPr>
            <a:spLocks noGrp="1"/>
          </p:cNvSpPr>
          <p:nvPr>
            <p:ph type="sldNum" sz="quarter" idx="12"/>
          </p:nvPr>
        </p:nvSpPr>
        <p:spPr/>
        <p:txBody>
          <a:bodyPr/>
          <a:lstStyle/>
          <a:p>
            <a:fld id="{04AD05EE-9B04-45B4-BE98-77F3AF7FEEAF}" type="slidenum">
              <a:rPr lang="en-US" smtClean="0"/>
              <a:t>‹#›</a:t>
            </a:fld>
            <a:endParaRPr lang="en-US"/>
          </a:p>
        </p:txBody>
      </p:sp>
    </p:spTree>
    <p:extLst>
      <p:ext uri="{BB962C8B-B14F-4D97-AF65-F5344CB8AC3E}">
        <p14:creationId xmlns:p14="http://schemas.microsoft.com/office/powerpoint/2010/main" val="3942236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2"/>
        <p:cNvGrpSpPr/>
        <p:nvPr/>
      </p:nvGrpSpPr>
      <p:grpSpPr>
        <a:xfrm>
          <a:off x="0" y="0"/>
          <a:ext cx="0" cy="0"/>
          <a:chOff x="0" y="0"/>
          <a:chExt cx="0" cy="0"/>
        </a:xfrm>
      </p:grpSpPr>
      <p:pic>
        <p:nvPicPr>
          <p:cNvPr id="33" name="Google Shape;33;p5" title="Sin título-7.png"/>
          <p:cNvPicPr preferRelativeResize="0"/>
          <p:nvPr/>
        </p:nvPicPr>
        <p:blipFill>
          <a:blip r:embed="rId2">
            <a:alphaModFix/>
          </a:blip>
          <a:stretch>
            <a:fillRect/>
          </a:stretch>
        </p:blipFill>
        <p:spPr>
          <a:xfrm>
            <a:off x="113318" y="104799"/>
            <a:ext cx="11965369" cy="6566735"/>
          </a:xfrm>
          <a:prstGeom prst="rect">
            <a:avLst/>
          </a:prstGeom>
          <a:noFill/>
          <a:ln>
            <a:noFill/>
          </a:ln>
        </p:spPr>
      </p:pic>
      <p:sp>
        <p:nvSpPr>
          <p:cNvPr id="34" name="Google Shape;34;p5"/>
          <p:cNvSpPr txBox="1">
            <a:spLocks noGrp="1"/>
          </p:cNvSpPr>
          <p:nvPr>
            <p:ph type="subTitle" idx="1"/>
          </p:nvPr>
        </p:nvSpPr>
        <p:spPr>
          <a:xfrm>
            <a:off x="4720004" y="1774317"/>
            <a:ext cx="5255200" cy="7636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3067">
                <a:latin typeface="VT323"/>
                <a:ea typeface="VT323"/>
                <a:cs typeface="VT323"/>
                <a:sym typeface="VT323"/>
              </a:defRPr>
            </a:lvl1pPr>
            <a:lvl2pPr lvl="1" algn="ctr">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35" name="Google Shape;35;p5"/>
          <p:cNvSpPr txBox="1">
            <a:spLocks noGrp="1"/>
          </p:cNvSpPr>
          <p:nvPr>
            <p:ph type="subTitle" idx="2"/>
          </p:nvPr>
        </p:nvSpPr>
        <p:spPr>
          <a:xfrm>
            <a:off x="4720004" y="4090368"/>
            <a:ext cx="52552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3067">
                <a:latin typeface="VT323"/>
                <a:ea typeface="VT323"/>
                <a:cs typeface="VT323"/>
                <a:sym typeface="VT323"/>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36" name="Google Shape;36;p5"/>
          <p:cNvSpPr txBox="1">
            <a:spLocks noGrp="1"/>
          </p:cNvSpPr>
          <p:nvPr>
            <p:ph type="subTitle" idx="3"/>
          </p:nvPr>
        </p:nvSpPr>
        <p:spPr>
          <a:xfrm>
            <a:off x="4720004" y="2436315"/>
            <a:ext cx="5255200" cy="15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4"/>
          </p:nvPr>
        </p:nvSpPr>
        <p:spPr>
          <a:xfrm>
            <a:off x="4720004" y="4752367"/>
            <a:ext cx="5255200" cy="15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title"/>
          </p:nvPr>
        </p:nvSpPr>
        <p:spPr>
          <a:xfrm>
            <a:off x="455800" y="873067"/>
            <a:ext cx="11431600" cy="803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pic>
        <p:nvPicPr>
          <p:cNvPr id="39" name="Google Shape;39;p5" title="Sin título-2.png"/>
          <p:cNvPicPr preferRelativeResize="0"/>
          <p:nvPr/>
        </p:nvPicPr>
        <p:blipFill>
          <a:blip r:embed="rId3">
            <a:alphaModFix/>
          </a:blip>
          <a:stretch>
            <a:fillRect/>
          </a:stretch>
        </p:blipFill>
        <p:spPr>
          <a:xfrm>
            <a:off x="360534" y="262234"/>
            <a:ext cx="11526669" cy="410863"/>
          </a:xfrm>
          <a:prstGeom prst="rect">
            <a:avLst/>
          </a:prstGeom>
          <a:noFill/>
          <a:ln>
            <a:noFill/>
          </a:ln>
        </p:spPr>
      </p:pic>
    </p:spTree>
    <p:extLst>
      <p:ext uri="{BB962C8B-B14F-4D97-AF65-F5344CB8AC3E}">
        <p14:creationId xmlns:p14="http://schemas.microsoft.com/office/powerpoint/2010/main" val="282834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9D0FD-DFD6-3A6D-C8B4-CF981385BC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E35E80-2D3F-5EFA-C9B3-48F72B466D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3DA04-6747-B068-A676-A09653C66C21}"/>
              </a:ext>
            </a:extLst>
          </p:cNvPr>
          <p:cNvSpPr>
            <a:spLocks noGrp="1"/>
          </p:cNvSpPr>
          <p:nvPr>
            <p:ph type="dt" sz="half" idx="10"/>
          </p:nvPr>
        </p:nvSpPr>
        <p:spPr/>
        <p:txBody>
          <a:bodyPr/>
          <a:lstStyle/>
          <a:p>
            <a:fld id="{053128E6-63EA-4FD2-ADCE-A1CA96953001}" type="datetime1">
              <a:rPr lang="en-US" smtClean="0"/>
              <a:t>2/18/2026</a:t>
            </a:fld>
            <a:endParaRPr lang="en-US"/>
          </a:p>
        </p:txBody>
      </p:sp>
      <p:sp>
        <p:nvSpPr>
          <p:cNvPr id="5" name="Footer Placeholder 4">
            <a:extLst>
              <a:ext uri="{FF2B5EF4-FFF2-40B4-BE49-F238E27FC236}">
                <a16:creationId xmlns:a16="http://schemas.microsoft.com/office/drawing/2014/main" id="{FF1574E0-132B-13DF-C688-94D0D2EBD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E58A0-F397-96CE-413F-12EE5D72ABDE}"/>
              </a:ext>
            </a:extLst>
          </p:cNvPr>
          <p:cNvSpPr>
            <a:spLocks noGrp="1"/>
          </p:cNvSpPr>
          <p:nvPr>
            <p:ph type="sldNum" sz="quarter" idx="12"/>
          </p:nvPr>
        </p:nvSpPr>
        <p:spPr/>
        <p:txBody>
          <a:bodyPr/>
          <a:lstStyle/>
          <a:p>
            <a:fld id="{04AD05EE-9B04-45B4-BE98-77F3AF7FEEAF}" type="slidenum">
              <a:rPr lang="en-US" smtClean="0"/>
              <a:t>‹#›</a:t>
            </a:fld>
            <a:endParaRPr lang="en-US"/>
          </a:p>
        </p:txBody>
      </p:sp>
    </p:spTree>
    <p:extLst>
      <p:ext uri="{BB962C8B-B14F-4D97-AF65-F5344CB8AC3E}">
        <p14:creationId xmlns:p14="http://schemas.microsoft.com/office/powerpoint/2010/main" val="4163494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F0FF-AD2A-A14A-7D11-238E8E1493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294DDD-CA94-1117-C2A0-E47CD6F999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6B030A-67C3-080A-49FE-967A67E765E2}"/>
              </a:ext>
            </a:extLst>
          </p:cNvPr>
          <p:cNvSpPr>
            <a:spLocks noGrp="1"/>
          </p:cNvSpPr>
          <p:nvPr>
            <p:ph type="dt" sz="half" idx="10"/>
          </p:nvPr>
        </p:nvSpPr>
        <p:spPr/>
        <p:txBody>
          <a:bodyPr/>
          <a:lstStyle/>
          <a:p>
            <a:fld id="{17F49916-65AA-4FD6-8FAE-703ED2911D1E}" type="datetime1">
              <a:rPr lang="en-US" smtClean="0"/>
              <a:t>2/18/2026</a:t>
            </a:fld>
            <a:endParaRPr lang="en-US"/>
          </a:p>
        </p:txBody>
      </p:sp>
      <p:sp>
        <p:nvSpPr>
          <p:cNvPr id="5" name="Footer Placeholder 4">
            <a:extLst>
              <a:ext uri="{FF2B5EF4-FFF2-40B4-BE49-F238E27FC236}">
                <a16:creationId xmlns:a16="http://schemas.microsoft.com/office/drawing/2014/main" id="{64BC72CE-9771-12EF-6FBC-DCE670135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FE1A7-F7F5-6652-E86A-E2C0FCC7B882}"/>
              </a:ext>
            </a:extLst>
          </p:cNvPr>
          <p:cNvSpPr>
            <a:spLocks noGrp="1"/>
          </p:cNvSpPr>
          <p:nvPr>
            <p:ph type="sldNum" sz="quarter" idx="12"/>
          </p:nvPr>
        </p:nvSpPr>
        <p:spPr/>
        <p:txBody>
          <a:bodyPr/>
          <a:lstStyle/>
          <a:p>
            <a:fld id="{04AD05EE-9B04-45B4-BE98-77F3AF7FEEAF}" type="slidenum">
              <a:rPr lang="en-US" smtClean="0"/>
              <a:t>‹#›</a:t>
            </a:fld>
            <a:endParaRPr lang="en-US"/>
          </a:p>
        </p:txBody>
      </p:sp>
    </p:spTree>
    <p:extLst>
      <p:ext uri="{BB962C8B-B14F-4D97-AF65-F5344CB8AC3E}">
        <p14:creationId xmlns:p14="http://schemas.microsoft.com/office/powerpoint/2010/main" val="1223994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0D78-38EB-F69C-2035-0E8A0BB478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8B0786-C25B-7934-BE12-57924B0A29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B804EB-6A6E-64CE-6D08-A96B54377F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D7AAB3-FAE2-C352-0DB6-08E5DC1DEB7F}"/>
              </a:ext>
            </a:extLst>
          </p:cNvPr>
          <p:cNvSpPr>
            <a:spLocks noGrp="1"/>
          </p:cNvSpPr>
          <p:nvPr>
            <p:ph type="dt" sz="half" idx="10"/>
          </p:nvPr>
        </p:nvSpPr>
        <p:spPr/>
        <p:txBody>
          <a:bodyPr/>
          <a:lstStyle/>
          <a:p>
            <a:fld id="{354B466D-DF49-4BD8-9CC9-80BA3A154F8F}" type="datetime1">
              <a:rPr lang="en-US" smtClean="0"/>
              <a:t>2/18/2026</a:t>
            </a:fld>
            <a:endParaRPr lang="en-US"/>
          </a:p>
        </p:txBody>
      </p:sp>
      <p:sp>
        <p:nvSpPr>
          <p:cNvPr id="6" name="Footer Placeholder 5">
            <a:extLst>
              <a:ext uri="{FF2B5EF4-FFF2-40B4-BE49-F238E27FC236}">
                <a16:creationId xmlns:a16="http://schemas.microsoft.com/office/drawing/2014/main" id="{2BEF4A34-5708-2512-3D6B-7D9087ED51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FC9CF-E1CB-EC75-7E77-DB7854A62FBA}"/>
              </a:ext>
            </a:extLst>
          </p:cNvPr>
          <p:cNvSpPr>
            <a:spLocks noGrp="1"/>
          </p:cNvSpPr>
          <p:nvPr>
            <p:ph type="sldNum" sz="quarter" idx="12"/>
          </p:nvPr>
        </p:nvSpPr>
        <p:spPr/>
        <p:txBody>
          <a:bodyPr/>
          <a:lstStyle/>
          <a:p>
            <a:fld id="{04AD05EE-9B04-45B4-BE98-77F3AF7FEEAF}" type="slidenum">
              <a:rPr lang="en-US" smtClean="0"/>
              <a:t>‹#›</a:t>
            </a:fld>
            <a:endParaRPr lang="en-US"/>
          </a:p>
        </p:txBody>
      </p:sp>
    </p:spTree>
    <p:extLst>
      <p:ext uri="{BB962C8B-B14F-4D97-AF65-F5344CB8AC3E}">
        <p14:creationId xmlns:p14="http://schemas.microsoft.com/office/powerpoint/2010/main" val="100292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5A1C-60AA-C806-B3CA-2BD237CB10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A14F1A-A513-347D-38E7-BF37E5D95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1048FD-5DED-82A6-8BAC-0CD7CD1948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6FC93B-C1AF-8B98-6391-22F9CF24E6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287DED-12D2-63C1-8698-6F215C5799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6657CA-9239-6BA3-93D6-F1D23A5C1280}"/>
              </a:ext>
            </a:extLst>
          </p:cNvPr>
          <p:cNvSpPr>
            <a:spLocks noGrp="1"/>
          </p:cNvSpPr>
          <p:nvPr>
            <p:ph type="dt" sz="half" idx="10"/>
          </p:nvPr>
        </p:nvSpPr>
        <p:spPr/>
        <p:txBody>
          <a:bodyPr/>
          <a:lstStyle/>
          <a:p>
            <a:fld id="{C08DF650-2322-45B7-A74F-548BE2DDEAE1}" type="datetime1">
              <a:rPr lang="en-US" smtClean="0"/>
              <a:t>2/18/2026</a:t>
            </a:fld>
            <a:endParaRPr lang="en-US"/>
          </a:p>
        </p:txBody>
      </p:sp>
      <p:sp>
        <p:nvSpPr>
          <p:cNvPr id="8" name="Footer Placeholder 7">
            <a:extLst>
              <a:ext uri="{FF2B5EF4-FFF2-40B4-BE49-F238E27FC236}">
                <a16:creationId xmlns:a16="http://schemas.microsoft.com/office/drawing/2014/main" id="{342DBAE0-5344-32B1-CF66-686D9C6975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EE8E71-6644-B0B7-0CAA-A208061D8601}"/>
              </a:ext>
            </a:extLst>
          </p:cNvPr>
          <p:cNvSpPr>
            <a:spLocks noGrp="1"/>
          </p:cNvSpPr>
          <p:nvPr>
            <p:ph type="sldNum" sz="quarter" idx="12"/>
          </p:nvPr>
        </p:nvSpPr>
        <p:spPr/>
        <p:txBody>
          <a:bodyPr/>
          <a:lstStyle/>
          <a:p>
            <a:fld id="{04AD05EE-9B04-45B4-BE98-77F3AF7FEEAF}" type="slidenum">
              <a:rPr lang="en-US" smtClean="0"/>
              <a:t>‹#›</a:t>
            </a:fld>
            <a:endParaRPr lang="en-US"/>
          </a:p>
        </p:txBody>
      </p:sp>
    </p:spTree>
    <p:extLst>
      <p:ext uri="{BB962C8B-B14F-4D97-AF65-F5344CB8AC3E}">
        <p14:creationId xmlns:p14="http://schemas.microsoft.com/office/powerpoint/2010/main" val="371576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745F-E401-2F2B-87CB-AD78FB6D8B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83BF37-4325-B942-ADA0-CDDD1E027937}"/>
              </a:ext>
            </a:extLst>
          </p:cNvPr>
          <p:cNvSpPr>
            <a:spLocks noGrp="1"/>
          </p:cNvSpPr>
          <p:nvPr>
            <p:ph type="dt" sz="half" idx="10"/>
          </p:nvPr>
        </p:nvSpPr>
        <p:spPr/>
        <p:txBody>
          <a:bodyPr/>
          <a:lstStyle/>
          <a:p>
            <a:fld id="{E3D472CE-AF51-4DDA-BF2D-C5282CDA38DD}" type="datetime1">
              <a:rPr lang="en-US" smtClean="0"/>
              <a:t>2/18/2026</a:t>
            </a:fld>
            <a:endParaRPr lang="en-US"/>
          </a:p>
        </p:txBody>
      </p:sp>
      <p:sp>
        <p:nvSpPr>
          <p:cNvPr id="4" name="Footer Placeholder 3">
            <a:extLst>
              <a:ext uri="{FF2B5EF4-FFF2-40B4-BE49-F238E27FC236}">
                <a16:creationId xmlns:a16="http://schemas.microsoft.com/office/drawing/2014/main" id="{21F49CF3-2A9D-C97A-5DF9-4659EF9648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7DEC7A-DECF-0C41-88E1-61F409FD4FF4}"/>
              </a:ext>
            </a:extLst>
          </p:cNvPr>
          <p:cNvSpPr>
            <a:spLocks noGrp="1"/>
          </p:cNvSpPr>
          <p:nvPr>
            <p:ph type="sldNum" sz="quarter" idx="12"/>
          </p:nvPr>
        </p:nvSpPr>
        <p:spPr/>
        <p:txBody>
          <a:bodyPr/>
          <a:lstStyle/>
          <a:p>
            <a:fld id="{04AD05EE-9B04-45B4-BE98-77F3AF7FEEAF}" type="slidenum">
              <a:rPr lang="en-US" smtClean="0"/>
              <a:t>‹#›</a:t>
            </a:fld>
            <a:endParaRPr lang="en-US"/>
          </a:p>
        </p:txBody>
      </p:sp>
    </p:spTree>
    <p:extLst>
      <p:ext uri="{BB962C8B-B14F-4D97-AF65-F5344CB8AC3E}">
        <p14:creationId xmlns:p14="http://schemas.microsoft.com/office/powerpoint/2010/main" val="1260006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C12061-6F16-628D-EB83-639603EA39A1}"/>
              </a:ext>
            </a:extLst>
          </p:cNvPr>
          <p:cNvSpPr>
            <a:spLocks noGrp="1"/>
          </p:cNvSpPr>
          <p:nvPr>
            <p:ph type="dt" sz="half" idx="10"/>
          </p:nvPr>
        </p:nvSpPr>
        <p:spPr/>
        <p:txBody>
          <a:bodyPr/>
          <a:lstStyle/>
          <a:p>
            <a:fld id="{679D5DE2-28D4-4DC3-9E09-8E7414EBA005}" type="datetime1">
              <a:rPr lang="en-US" smtClean="0"/>
              <a:t>2/18/2026</a:t>
            </a:fld>
            <a:endParaRPr lang="en-US"/>
          </a:p>
        </p:txBody>
      </p:sp>
      <p:sp>
        <p:nvSpPr>
          <p:cNvPr id="3" name="Footer Placeholder 2">
            <a:extLst>
              <a:ext uri="{FF2B5EF4-FFF2-40B4-BE49-F238E27FC236}">
                <a16:creationId xmlns:a16="http://schemas.microsoft.com/office/drawing/2014/main" id="{DF7F23DB-DD08-CADB-C2FE-13BE22FE7D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D75B9E-1054-8BDA-3F26-D3751E1C921B}"/>
              </a:ext>
            </a:extLst>
          </p:cNvPr>
          <p:cNvSpPr>
            <a:spLocks noGrp="1"/>
          </p:cNvSpPr>
          <p:nvPr>
            <p:ph type="sldNum" sz="quarter" idx="12"/>
          </p:nvPr>
        </p:nvSpPr>
        <p:spPr/>
        <p:txBody>
          <a:bodyPr/>
          <a:lstStyle/>
          <a:p>
            <a:fld id="{04AD05EE-9B04-45B4-BE98-77F3AF7FEEAF}" type="slidenum">
              <a:rPr lang="en-US" smtClean="0"/>
              <a:t>‹#›</a:t>
            </a:fld>
            <a:endParaRPr lang="en-US"/>
          </a:p>
        </p:txBody>
      </p:sp>
    </p:spTree>
    <p:extLst>
      <p:ext uri="{BB962C8B-B14F-4D97-AF65-F5344CB8AC3E}">
        <p14:creationId xmlns:p14="http://schemas.microsoft.com/office/powerpoint/2010/main" val="3561281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9369-FD04-3571-F601-057D80721E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571F86-C013-0A35-61C8-6DD03F2324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5DC90E-3EBC-2557-CFDD-A4A8F2A23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4CD388-862E-8E6D-4CA2-9BCA954A47BB}"/>
              </a:ext>
            </a:extLst>
          </p:cNvPr>
          <p:cNvSpPr>
            <a:spLocks noGrp="1"/>
          </p:cNvSpPr>
          <p:nvPr>
            <p:ph type="dt" sz="half" idx="10"/>
          </p:nvPr>
        </p:nvSpPr>
        <p:spPr/>
        <p:txBody>
          <a:bodyPr/>
          <a:lstStyle/>
          <a:p>
            <a:fld id="{962F4134-819B-4685-9035-C4A7A62A0712}" type="datetime1">
              <a:rPr lang="en-US" smtClean="0"/>
              <a:t>2/18/2026</a:t>
            </a:fld>
            <a:endParaRPr lang="en-US"/>
          </a:p>
        </p:txBody>
      </p:sp>
      <p:sp>
        <p:nvSpPr>
          <p:cNvPr id="6" name="Footer Placeholder 5">
            <a:extLst>
              <a:ext uri="{FF2B5EF4-FFF2-40B4-BE49-F238E27FC236}">
                <a16:creationId xmlns:a16="http://schemas.microsoft.com/office/drawing/2014/main" id="{7F9C975F-A208-8978-BA09-AAC4498787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1FD0D4-D202-CFC1-8C6D-3E89AF109F1D}"/>
              </a:ext>
            </a:extLst>
          </p:cNvPr>
          <p:cNvSpPr>
            <a:spLocks noGrp="1"/>
          </p:cNvSpPr>
          <p:nvPr>
            <p:ph type="sldNum" sz="quarter" idx="12"/>
          </p:nvPr>
        </p:nvSpPr>
        <p:spPr/>
        <p:txBody>
          <a:bodyPr/>
          <a:lstStyle/>
          <a:p>
            <a:fld id="{04AD05EE-9B04-45B4-BE98-77F3AF7FEEAF}" type="slidenum">
              <a:rPr lang="en-US" smtClean="0"/>
              <a:t>‹#›</a:t>
            </a:fld>
            <a:endParaRPr lang="en-US"/>
          </a:p>
        </p:txBody>
      </p:sp>
    </p:spTree>
    <p:extLst>
      <p:ext uri="{BB962C8B-B14F-4D97-AF65-F5344CB8AC3E}">
        <p14:creationId xmlns:p14="http://schemas.microsoft.com/office/powerpoint/2010/main" val="2013310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3DD26-06D5-F5F3-6708-C8A4268B6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C5FBB6-B888-B536-F92B-DE5779090C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425308-2FB2-583E-1336-C9344EC61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066C97-D711-04C1-B797-E94536449B71}"/>
              </a:ext>
            </a:extLst>
          </p:cNvPr>
          <p:cNvSpPr>
            <a:spLocks noGrp="1"/>
          </p:cNvSpPr>
          <p:nvPr>
            <p:ph type="dt" sz="half" idx="10"/>
          </p:nvPr>
        </p:nvSpPr>
        <p:spPr/>
        <p:txBody>
          <a:bodyPr/>
          <a:lstStyle/>
          <a:p>
            <a:fld id="{819A15D0-7EB7-40CF-83DF-09EE3E188D31}" type="datetime1">
              <a:rPr lang="en-US" smtClean="0"/>
              <a:t>2/18/2026</a:t>
            </a:fld>
            <a:endParaRPr lang="en-US"/>
          </a:p>
        </p:txBody>
      </p:sp>
      <p:sp>
        <p:nvSpPr>
          <p:cNvPr id="6" name="Footer Placeholder 5">
            <a:extLst>
              <a:ext uri="{FF2B5EF4-FFF2-40B4-BE49-F238E27FC236}">
                <a16:creationId xmlns:a16="http://schemas.microsoft.com/office/drawing/2014/main" id="{6ED9E349-4152-A050-DB15-10806DA01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B718B7-5EF5-1B1B-1D35-4D768328CF4C}"/>
              </a:ext>
            </a:extLst>
          </p:cNvPr>
          <p:cNvSpPr>
            <a:spLocks noGrp="1"/>
          </p:cNvSpPr>
          <p:nvPr>
            <p:ph type="sldNum" sz="quarter" idx="12"/>
          </p:nvPr>
        </p:nvSpPr>
        <p:spPr/>
        <p:txBody>
          <a:bodyPr/>
          <a:lstStyle/>
          <a:p>
            <a:fld id="{04AD05EE-9B04-45B4-BE98-77F3AF7FEEAF}" type="slidenum">
              <a:rPr lang="en-US" smtClean="0"/>
              <a:t>‹#›</a:t>
            </a:fld>
            <a:endParaRPr lang="en-US"/>
          </a:p>
        </p:txBody>
      </p:sp>
    </p:spTree>
    <p:extLst>
      <p:ext uri="{BB962C8B-B14F-4D97-AF65-F5344CB8AC3E}">
        <p14:creationId xmlns:p14="http://schemas.microsoft.com/office/powerpoint/2010/main" val="694544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F480C5-D524-B95D-B3BE-6A81E03343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BA23D4-F343-AB2C-A3F3-F9AF43AA84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0C8F0-CBB5-A55F-182B-C958615501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B69BA2-FF0C-4318-94F4-25A865A650E2}" type="datetime1">
              <a:rPr lang="en-US" smtClean="0"/>
              <a:t>2/18/2026</a:t>
            </a:fld>
            <a:endParaRPr lang="en-US"/>
          </a:p>
        </p:txBody>
      </p:sp>
      <p:sp>
        <p:nvSpPr>
          <p:cNvPr id="5" name="Footer Placeholder 4">
            <a:extLst>
              <a:ext uri="{FF2B5EF4-FFF2-40B4-BE49-F238E27FC236}">
                <a16:creationId xmlns:a16="http://schemas.microsoft.com/office/drawing/2014/main" id="{5CD6ADA4-895D-8499-E54C-13470D3EF6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AEE94AD-A2DC-534A-5D4A-2C100B294E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AD05EE-9B04-45B4-BE98-77F3AF7FEEAF}" type="slidenum">
              <a:rPr lang="en-US" smtClean="0"/>
              <a:t>‹#›</a:t>
            </a:fld>
            <a:endParaRPr lang="en-US"/>
          </a:p>
        </p:txBody>
      </p:sp>
    </p:spTree>
    <p:extLst>
      <p:ext uri="{BB962C8B-B14F-4D97-AF65-F5344CB8AC3E}">
        <p14:creationId xmlns:p14="http://schemas.microsoft.com/office/powerpoint/2010/main" val="4039963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00C0379A-FDD7-C651-24E6-9A879A11B5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C2FDA0-6F14-95CC-C28D-AFB512F96C1C}"/>
              </a:ext>
            </a:extLst>
          </p:cNvPr>
          <p:cNvSpPr>
            <a:spLocks noGrp="1"/>
          </p:cNvSpPr>
          <p:nvPr>
            <p:ph type="title"/>
          </p:nvPr>
        </p:nvSpPr>
        <p:spPr>
          <a:xfrm>
            <a:off x="730026" y="1425989"/>
            <a:ext cx="10874925" cy="2251355"/>
          </a:xfrm>
        </p:spPr>
        <p:txBody>
          <a:bodyPr>
            <a:normAutofit/>
          </a:bodyPr>
          <a:lstStyle/>
          <a:p>
            <a:pPr algn="ctr"/>
            <a:r>
              <a:rPr lang="en-US" sz="2800" b="1" dirty="0">
                <a:latin typeface="Times New Roman" panose="02020603050405020304" pitchFamily="18" charset="0"/>
              </a:rPr>
              <a:t>A Web-Based Real-Time Person Identification System for Intelligent Surveillance Using OpenCV and Deep Learning</a:t>
            </a:r>
            <a:br>
              <a:rPr lang="en-US" sz="2800" dirty="0">
                <a:latin typeface="Times New Roman" panose="02020603050405020304" pitchFamily="18" charset="0"/>
              </a:rPr>
            </a:br>
            <a:br>
              <a:rPr lang="en-US" sz="2800" b="1" dirty="0">
                <a:latin typeface="Times New Roman"/>
                <a:cs typeface="Times New Roman"/>
              </a:rPr>
            </a:br>
            <a:br>
              <a:rPr lang="en-US" sz="2500" b="1" dirty="0">
                <a:latin typeface="Times New Roman"/>
                <a:cs typeface="Times New Roman"/>
              </a:rPr>
            </a:br>
            <a:r>
              <a:rPr lang="en-IN" sz="2500" b="1" dirty="0">
                <a:solidFill>
                  <a:srgbClr val="FF0000"/>
                </a:solidFill>
                <a:latin typeface="Times New Roman"/>
                <a:cs typeface="Times New Roman"/>
              </a:rPr>
              <a:t>DSA0216-Computer Vision with Open CV for Modern AI</a:t>
            </a:r>
            <a:endParaRPr lang="en-IN" sz="2500" b="1" dirty="0">
              <a:latin typeface="Times New Roman"/>
              <a:cs typeface="Times New Roman"/>
            </a:endParaRPr>
          </a:p>
        </p:txBody>
      </p:sp>
      <p:pic>
        <p:nvPicPr>
          <p:cNvPr id="2050" name="Picture 2" descr="SIMATS ENGINEERING —BIOTECHNOLOGY">
            <a:extLst>
              <a:ext uri="{FF2B5EF4-FFF2-40B4-BE49-F238E27FC236}">
                <a16:creationId xmlns:a16="http://schemas.microsoft.com/office/drawing/2014/main" id="{EBB794B4-8F64-A737-C2B5-70C223BD1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03" y="60690"/>
            <a:ext cx="11810357" cy="1162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3B50E4-CEB7-3CF8-588F-B289EDB0A5C1}"/>
              </a:ext>
            </a:extLst>
          </p:cNvPr>
          <p:cNvSpPr txBox="1"/>
          <p:nvPr/>
        </p:nvSpPr>
        <p:spPr>
          <a:xfrm>
            <a:off x="636069" y="4223994"/>
            <a:ext cx="5383527" cy="1200329"/>
          </a:xfrm>
          <a:prstGeom prst="rect">
            <a:avLst/>
          </a:prstGeom>
          <a:noFill/>
        </p:spPr>
        <p:txBody>
          <a:bodyPr wrap="square" lIns="91440" tIns="45720" rIns="91440" bIns="45720" rtlCol="0" anchor="t">
            <a:spAutoFit/>
          </a:bodyPr>
          <a:lstStyle/>
          <a:p>
            <a:r>
              <a:rPr lang="en-IN" sz="2400" b="1">
                <a:latin typeface="Times New Roman" panose="02020603050405020304" pitchFamily="18" charset="0"/>
                <a:cs typeface="Times New Roman" panose="02020603050405020304" pitchFamily="18" charset="0"/>
              </a:rPr>
              <a:t>GUIDED BY:</a:t>
            </a:r>
          </a:p>
          <a:p>
            <a:r>
              <a:rPr lang="en-IN" sz="2400">
                <a:latin typeface="Times New Roman" panose="02020603050405020304" pitchFamily="18" charset="0"/>
                <a:cs typeface="Times New Roman" panose="02020603050405020304" pitchFamily="18" charset="0"/>
              </a:rPr>
              <a:t>Dr. Senthilvadivu S (Professor)</a:t>
            </a:r>
          </a:p>
          <a:p>
            <a:r>
              <a:rPr lang="en-IN" sz="2400">
                <a:latin typeface="Times New Roman" panose="02020603050405020304" pitchFamily="18" charset="0"/>
                <a:cs typeface="Times New Roman" panose="02020603050405020304" pitchFamily="18" charset="0"/>
              </a:rPr>
              <a:t>Dr. Kumaragurubaran T (Professor)</a:t>
            </a:r>
          </a:p>
        </p:txBody>
      </p:sp>
      <p:sp>
        <p:nvSpPr>
          <p:cNvPr id="7" name="TextBox 6">
            <a:extLst>
              <a:ext uri="{FF2B5EF4-FFF2-40B4-BE49-F238E27FC236}">
                <a16:creationId xmlns:a16="http://schemas.microsoft.com/office/drawing/2014/main" id="{EF253227-A697-F3C3-46D2-424403263327}"/>
              </a:ext>
            </a:extLst>
          </p:cNvPr>
          <p:cNvSpPr txBox="1"/>
          <p:nvPr/>
        </p:nvSpPr>
        <p:spPr>
          <a:xfrm>
            <a:off x="6636275" y="4223994"/>
            <a:ext cx="5372385" cy="1569660"/>
          </a:xfrm>
          <a:prstGeom prst="rect">
            <a:avLst/>
          </a:prstGeom>
          <a:noFill/>
        </p:spPr>
        <p:txBody>
          <a:bodyPr wrap="square" lIns="91440" tIns="45720" rIns="91440" bIns="45720" rtlCol="0" anchor="t">
            <a:spAutoFit/>
          </a:bodyPr>
          <a:lstStyle/>
          <a:p>
            <a:r>
              <a:rPr lang="en-IN" sz="2400" b="1">
                <a:latin typeface="Times New Roman"/>
                <a:cs typeface="Times New Roman"/>
              </a:rPr>
              <a:t>PRESENTED BY:</a:t>
            </a:r>
          </a:p>
          <a:p>
            <a:r>
              <a:rPr lang="en-IN" sz="2400" spc="-10">
                <a:latin typeface="Times New Roman"/>
                <a:cs typeface="Times New Roman"/>
              </a:rPr>
              <a:t>P. Dada Kalander (192424272)</a:t>
            </a:r>
            <a:br>
              <a:rPr lang="en-IN" sz="2400" spc="-10">
                <a:latin typeface="Times New Roman"/>
                <a:cs typeface="Times New Roman"/>
              </a:rPr>
            </a:br>
            <a:r>
              <a:rPr lang="en-IN" sz="2400" spc="-10">
                <a:latin typeface="Times New Roman"/>
                <a:cs typeface="Times New Roman"/>
              </a:rPr>
              <a:t>M. Satwik (192424339)</a:t>
            </a:r>
          </a:p>
          <a:p>
            <a:r>
              <a:rPr lang="en-IN" sz="2400" spc="-10">
                <a:latin typeface="Times New Roman"/>
                <a:cs typeface="Times New Roman"/>
              </a:rPr>
              <a:t>Y. Pawan (192424294)</a:t>
            </a:r>
            <a:endParaRPr lang="en-IN" sz="2400" spc="-25">
              <a:latin typeface="Times New Roman"/>
              <a:cs typeface="Times New Roman"/>
            </a:endParaRPr>
          </a:p>
        </p:txBody>
      </p:sp>
    </p:spTree>
    <p:extLst>
      <p:ext uri="{BB962C8B-B14F-4D97-AF65-F5344CB8AC3E}">
        <p14:creationId xmlns:p14="http://schemas.microsoft.com/office/powerpoint/2010/main" val="1993786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0AFD8-5112-696F-432D-D4CB8D2CAC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1C9883C-A1F7-F88E-C1B3-00C68A603B3E}"/>
              </a:ext>
            </a:extLst>
          </p:cNvPr>
          <p:cNvPicPr>
            <a:picLocks noChangeAspect="1"/>
          </p:cNvPicPr>
          <p:nvPr/>
        </p:nvPicPr>
        <p:blipFill>
          <a:blip r:embed="rId2"/>
          <a:stretch>
            <a:fillRect/>
          </a:stretch>
        </p:blipFill>
        <p:spPr>
          <a:xfrm>
            <a:off x="10516689" y="25584"/>
            <a:ext cx="1514475" cy="1343025"/>
          </a:xfrm>
          <a:prstGeom prst="rect">
            <a:avLst/>
          </a:prstGeom>
        </p:spPr>
      </p:pic>
      <p:pic>
        <p:nvPicPr>
          <p:cNvPr id="6" name="Picture 5">
            <a:extLst>
              <a:ext uri="{FF2B5EF4-FFF2-40B4-BE49-F238E27FC236}">
                <a16:creationId xmlns:a16="http://schemas.microsoft.com/office/drawing/2014/main" id="{21372185-0D23-9A06-C732-2872B31D5D12}"/>
              </a:ext>
            </a:extLst>
          </p:cNvPr>
          <p:cNvPicPr>
            <a:picLocks noChangeAspect="1"/>
          </p:cNvPicPr>
          <p:nvPr/>
        </p:nvPicPr>
        <p:blipFill>
          <a:blip r:embed="rId3"/>
          <a:stretch>
            <a:fillRect/>
          </a:stretch>
        </p:blipFill>
        <p:spPr>
          <a:xfrm>
            <a:off x="160836" y="19082"/>
            <a:ext cx="1095375" cy="1343025"/>
          </a:xfrm>
          <a:prstGeom prst="rect">
            <a:avLst/>
          </a:prstGeom>
        </p:spPr>
      </p:pic>
      <p:sp>
        <p:nvSpPr>
          <p:cNvPr id="2" name="TextBox 1">
            <a:extLst>
              <a:ext uri="{FF2B5EF4-FFF2-40B4-BE49-F238E27FC236}">
                <a16:creationId xmlns:a16="http://schemas.microsoft.com/office/drawing/2014/main" id="{CB7BA550-D520-AE9B-AB6A-90494E508800}"/>
              </a:ext>
            </a:extLst>
          </p:cNvPr>
          <p:cNvSpPr txBox="1"/>
          <p:nvPr/>
        </p:nvSpPr>
        <p:spPr>
          <a:xfrm>
            <a:off x="1264888" y="305875"/>
            <a:ext cx="8947748" cy="769441"/>
          </a:xfrm>
          <a:prstGeom prst="rect">
            <a:avLst/>
          </a:prstGeom>
          <a:noFill/>
        </p:spPr>
        <p:txBody>
          <a:bodyPr wrap="square" lIns="91440" tIns="45720" rIns="91440" bIns="45720" rtlCol="0" anchor="t">
            <a:spAutoFit/>
          </a:bodyPr>
          <a:lstStyle/>
          <a:p>
            <a:pPr algn="ctr"/>
            <a:r>
              <a:rPr lang="en-US" sz="4400">
                <a:solidFill>
                  <a:srgbClr val="FF0000"/>
                </a:solidFill>
                <a:latin typeface="Times New Roman"/>
                <a:cs typeface="Times New Roman"/>
              </a:rPr>
              <a:t>Modules overview</a:t>
            </a:r>
            <a:endParaRPr lang="en-US"/>
          </a:p>
        </p:txBody>
      </p:sp>
      <p:sp>
        <p:nvSpPr>
          <p:cNvPr id="7" name="TextBox 6">
            <a:extLst>
              <a:ext uri="{FF2B5EF4-FFF2-40B4-BE49-F238E27FC236}">
                <a16:creationId xmlns:a16="http://schemas.microsoft.com/office/drawing/2014/main" id="{1A87FD34-BAAE-F911-512A-1CD81302918F}"/>
              </a:ext>
            </a:extLst>
          </p:cNvPr>
          <p:cNvSpPr txBox="1"/>
          <p:nvPr/>
        </p:nvSpPr>
        <p:spPr>
          <a:xfrm>
            <a:off x="1911762" y="2114074"/>
            <a:ext cx="7102623" cy="2395849"/>
          </a:xfrm>
          <a:prstGeom prst="rect">
            <a:avLst/>
          </a:prstGeom>
          <a:noFill/>
        </p:spPr>
        <p:txBody>
          <a:bodyPr wrap="square" lIns="91440" tIns="45720" rIns="91440" bIns="45720" anchor="t">
            <a:spAutoFit/>
          </a:bodyPr>
          <a:lstStyle/>
          <a:p>
            <a:pPr algn="just"/>
            <a:r>
              <a:rPr lang="en-GB" sz="2800" b="1" dirty="0">
                <a:solidFill>
                  <a:srgbClr val="FF0000"/>
                </a:solidFill>
                <a:latin typeface="Times New Roman"/>
                <a:ea typeface="Times New Roman"/>
                <a:cs typeface="Times New Roman"/>
                <a:sym typeface="Times New Roman"/>
              </a:rPr>
              <a:t>Modules:</a:t>
            </a:r>
          </a:p>
          <a:p>
            <a:pPr algn="just"/>
            <a:r>
              <a:rPr lang="en-US" dirty="0">
                <a:sym typeface="Times New Roman"/>
              </a:rPr>
              <a:t>	</a:t>
            </a:r>
          </a:p>
          <a:p>
            <a:pPr marL="457200" lvl="0" indent="-457200" algn="just" eaLnBrk="0" fontAlgn="base" hangingPunct="0">
              <a:lnSpc>
                <a:spcPct val="150000"/>
              </a:lnSpc>
              <a:spcBef>
                <a:spcPct val="0"/>
              </a:spcBef>
              <a:spcAft>
                <a:spcPct val="0"/>
              </a:spcAft>
              <a:buFont typeface="+mj-lt"/>
              <a:buAutoNum type="arabicPeriod"/>
            </a:pPr>
            <a:r>
              <a:rPr lang="en-IN" sz="2400" dirty="0">
                <a:latin typeface="Times New Roman" panose="02020603050405020304" pitchFamily="18" charset="0"/>
                <a:cs typeface="Times New Roman" panose="02020603050405020304" pitchFamily="18" charset="0"/>
              </a:rPr>
              <a:t>Video Capture &amp; Person Detection</a:t>
            </a:r>
          </a:p>
          <a:p>
            <a:pPr marL="457200" lvl="0" indent="-457200" algn="just" eaLnBrk="0" fontAlgn="base" hangingPunct="0">
              <a:lnSpc>
                <a:spcPct val="150000"/>
              </a:lnSpc>
              <a:spcBef>
                <a:spcPct val="0"/>
              </a:spcBef>
              <a:spcAft>
                <a:spcPct val="0"/>
              </a:spcAft>
              <a:buFont typeface="+mj-lt"/>
              <a:buAutoNum type="arabicPeriod"/>
            </a:pPr>
            <a:r>
              <a:rPr lang="en-IN" sz="2400" dirty="0">
                <a:latin typeface="Times New Roman" panose="02020603050405020304" pitchFamily="18" charset="0"/>
                <a:cs typeface="Times New Roman" panose="02020603050405020304" pitchFamily="18" charset="0"/>
              </a:rPr>
              <a:t>Person Registration &amp; Dataset Management</a:t>
            </a:r>
          </a:p>
          <a:p>
            <a:pPr marL="457200" lvl="0" indent="-457200" algn="just" eaLnBrk="0" fontAlgn="base" hangingPunct="0">
              <a:lnSpc>
                <a:spcPct val="150000"/>
              </a:lnSpc>
              <a:spcBef>
                <a:spcPct val="0"/>
              </a:spcBef>
              <a:spcAft>
                <a:spcPct val="0"/>
              </a:spcAft>
              <a:buFont typeface="+mj-lt"/>
              <a:buAutoNum type="arabicPeriod"/>
            </a:pPr>
            <a:r>
              <a:rPr lang="en-US" sz="2400" dirty="0">
                <a:latin typeface="Times New Roman" panose="02020603050405020304" pitchFamily="18" charset="0"/>
                <a:cs typeface="Times New Roman" panose="02020603050405020304" pitchFamily="18" charset="0"/>
              </a:rPr>
              <a:t>Real-Time Tracking &amp; Alert System</a:t>
            </a:r>
            <a:endParaRPr lang="en-IN"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27DAB99-28CC-F95F-4797-95BD60BC9637}"/>
              </a:ext>
            </a:extLst>
          </p:cNvPr>
          <p:cNvSpPr>
            <a:spLocks noGrp="1"/>
          </p:cNvSpPr>
          <p:nvPr>
            <p:ph type="sldNum" sz="quarter" idx="12"/>
          </p:nvPr>
        </p:nvSpPr>
        <p:spPr/>
        <p:txBody>
          <a:bodyPr/>
          <a:lstStyle/>
          <a:p>
            <a:fld id="{04AD05EE-9B04-45B4-BE98-77F3AF7FEEAF}" type="slidenum">
              <a:rPr lang="en-US" smtClean="0"/>
              <a:t>10</a:t>
            </a:fld>
            <a:endParaRPr lang="en-US"/>
          </a:p>
        </p:txBody>
      </p:sp>
    </p:spTree>
    <p:extLst>
      <p:ext uri="{BB962C8B-B14F-4D97-AF65-F5344CB8AC3E}">
        <p14:creationId xmlns:p14="http://schemas.microsoft.com/office/powerpoint/2010/main" val="2565162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ctrTitle"/>
          </p:nvPr>
        </p:nvSpPr>
        <p:spPr>
          <a:xfrm>
            <a:off x="1255400" y="246243"/>
            <a:ext cx="9681200" cy="1190868"/>
          </a:xfrm>
          <a:prstGeom prst="rect">
            <a:avLst/>
          </a:prstGeom>
        </p:spPr>
        <p:txBody>
          <a:bodyPr spcFirstLastPara="1" vert="horz" wrap="square" lIns="121900" tIns="121900" rIns="121900" bIns="121900" rtlCol="0" anchor="b" anchorCtr="0">
            <a:noAutofit/>
          </a:bodyPr>
          <a:lstStyle/>
          <a:p>
            <a:pPr>
              <a:spcBef>
                <a:spcPts val="0"/>
              </a:spcBef>
            </a:pPr>
            <a:r>
              <a:rPr lang="en-GB" sz="4000" dirty="0">
                <a:solidFill>
                  <a:srgbClr val="FF0000"/>
                </a:solidFill>
                <a:latin typeface="Times New Roman" panose="02020603050405020304" pitchFamily="18" charset="0"/>
                <a:cs typeface="Times New Roman" panose="02020603050405020304" pitchFamily="18" charset="0"/>
              </a:rPr>
              <a:t>Module 1:</a:t>
            </a:r>
            <a:r>
              <a:rPr lang="en-IN" sz="4000" dirty="0">
                <a:solidFill>
                  <a:srgbClr val="FF0000"/>
                </a:solidFill>
                <a:latin typeface="Times New Roman" panose="02020603050405020304" pitchFamily="18" charset="0"/>
                <a:cs typeface="Times New Roman" panose="02020603050405020304" pitchFamily="18" charset="0"/>
              </a:rPr>
              <a:t>Video Capture &amp; Person Detection</a:t>
            </a:r>
            <a:endParaRPr sz="4000" dirty="0">
              <a:solidFill>
                <a:srgbClr val="FF0000"/>
              </a:solidFill>
              <a:latin typeface="Times New Roman" panose="02020603050405020304" pitchFamily="18" charset="0"/>
              <a:cs typeface="Times New Roman" panose="02020603050405020304" pitchFamily="18" charset="0"/>
            </a:endParaRPr>
          </a:p>
        </p:txBody>
      </p:sp>
      <p:pic>
        <p:nvPicPr>
          <p:cNvPr id="130" name="Google Shape;130;p17"/>
          <p:cNvPicPr preferRelativeResize="0"/>
          <p:nvPr/>
        </p:nvPicPr>
        <p:blipFill>
          <a:blip r:embed="rId3">
            <a:alphaModFix/>
          </a:blip>
          <a:stretch>
            <a:fillRect/>
          </a:stretch>
        </p:blipFill>
        <p:spPr>
          <a:xfrm>
            <a:off x="11036334" y="-1"/>
            <a:ext cx="1026833" cy="1190867"/>
          </a:xfrm>
          <a:prstGeom prst="rect">
            <a:avLst/>
          </a:prstGeom>
          <a:noFill/>
          <a:ln>
            <a:noFill/>
          </a:ln>
          <a:effectLst>
            <a:outerShdw blurRad="57150" dist="19050" dir="5400000" algn="bl" rotWithShape="0">
              <a:srgbClr val="000000">
                <a:alpha val="50000"/>
              </a:srgbClr>
            </a:outerShdw>
          </a:effectLst>
        </p:spPr>
      </p:pic>
      <p:pic>
        <p:nvPicPr>
          <p:cNvPr id="131" name="Google Shape;131;p17"/>
          <p:cNvPicPr preferRelativeResize="0"/>
          <p:nvPr/>
        </p:nvPicPr>
        <p:blipFill>
          <a:blip r:embed="rId4">
            <a:alphaModFix/>
          </a:blip>
          <a:stretch>
            <a:fillRect/>
          </a:stretch>
        </p:blipFill>
        <p:spPr>
          <a:xfrm>
            <a:off x="128833" y="0"/>
            <a:ext cx="1026833" cy="1190867"/>
          </a:xfrm>
          <a:prstGeom prst="rect">
            <a:avLst/>
          </a:prstGeom>
          <a:noFill/>
          <a:ln>
            <a:noFill/>
          </a:ln>
          <a:effectLst>
            <a:outerShdw blurRad="57150" dist="19050" dir="5400000" algn="bl" rotWithShape="0">
              <a:srgbClr val="000000">
                <a:alpha val="50000"/>
              </a:srgbClr>
            </a:outerShdw>
          </a:effectLst>
        </p:spPr>
      </p:pic>
      <p:sp>
        <p:nvSpPr>
          <p:cNvPr id="4" name="Slide Number Placeholder 3">
            <a:extLst>
              <a:ext uri="{FF2B5EF4-FFF2-40B4-BE49-F238E27FC236}">
                <a16:creationId xmlns:a16="http://schemas.microsoft.com/office/drawing/2014/main" id="{BF09E68E-ADEF-774C-1CD6-F6FB3CA1FF9D}"/>
              </a:ext>
            </a:extLst>
          </p:cNvPr>
          <p:cNvSpPr>
            <a:spLocks noGrp="1"/>
          </p:cNvSpPr>
          <p:nvPr>
            <p:ph type="sldNum" sz="quarter" idx="12"/>
          </p:nvPr>
        </p:nvSpPr>
        <p:spPr/>
        <p:txBody>
          <a:bodyPr/>
          <a:lstStyle/>
          <a:p>
            <a:fld id="{04AD05EE-9B04-45B4-BE98-77F3AF7FEEAF}" type="slidenum">
              <a:rPr lang="en-US" smtClean="0"/>
              <a:t>11</a:t>
            </a:fld>
            <a:endParaRPr lang="en-US"/>
          </a:p>
        </p:txBody>
      </p:sp>
      <p:sp>
        <p:nvSpPr>
          <p:cNvPr id="2" name="TextBox 1">
            <a:extLst>
              <a:ext uri="{FF2B5EF4-FFF2-40B4-BE49-F238E27FC236}">
                <a16:creationId xmlns:a16="http://schemas.microsoft.com/office/drawing/2014/main" id="{C0854B32-D4FD-D8A1-2B40-746BB62ED20F}"/>
              </a:ext>
            </a:extLst>
          </p:cNvPr>
          <p:cNvSpPr txBox="1"/>
          <p:nvPr/>
        </p:nvSpPr>
        <p:spPr>
          <a:xfrm>
            <a:off x="642249" y="1667366"/>
            <a:ext cx="9040744" cy="44117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200000"/>
              </a:lnSpc>
              <a:buFont typeface="Arial" panose="020B0604020202020204" pitchFamily="34" charset="0"/>
              <a:buChar char="•"/>
            </a:pPr>
            <a:r>
              <a:rPr lang="en-US" sz="2400" dirty="0">
                <a:latin typeface="Times New Roman"/>
                <a:cs typeface="Times New Roman"/>
              </a:rPr>
              <a:t>Captures live video stream using OpenCV.</a:t>
            </a:r>
          </a:p>
          <a:p>
            <a:pPr marL="342900" indent="-342900" algn="just">
              <a:lnSpc>
                <a:spcPct val="200000"/>
              </a:lnSpc>
              <a:buFont typeface="Arial" panose="020B0604020202020204" pitchFamily="34" charset="0"/>
              <a:buChar char="•"/>
            </a:pPr>
            <a:r>
              <a:rPr lang="en-US" sz="2400" dirty="0">
                <a:latin typeface="Times New Roman"/>
                <a:cs typeface="Times New Roman"/>
              </a:rPr>
              <a:t>Detects persons in real time using YOLOv8.</a:t>
            </a:r>
          </a:p>
          <a:p>
            <a:pPr marL="342900" indent="-342900" algn="just">
              <a:lnSpc>
                <a:spcPct val="200000"/>
              </a:lnSpc>
              <a:buFont typeface="Arial" panose="020B0604020202020204" pitchFamily="34" charset="0"/>
              <a:buChar char="•"/>
            </a:pPr>
            <a:r>
              <a:rPr lang="en-US" sz="2400" dirty="0">
                <a:latin typeface="Times New Roman"/>
                <a:cs typeface="Times New Roman"/>
              </a:rPr>
              <a:t>Filters detections using confidence threshold scoring.</a:t>
            </a:r>
          </a:p>
          <a:p>
            <a:pPr marL="342900" indent="-342900" algn="just">
              <a:lnSpc>
                <a:spcPct val="200000"/>
              </a:lnSpc>
              <a:buFont typeface="Arial" panose="020B0604020202020204" pitchFamily="34" charset="0"/>
              <a:buChar char="•"/>
            </a:pPr>
            <a:r>
              <a:rPr lang="en-US" sz="2400" dirty="0">
                <a:latin typeface="Times New Roman"/>
                <a:cs typeface="Times New Roman"/>
              </a:rPr>
              <a:t>Applies frame skip optimization to improve processing speed.</a:t>
            </a:r>
          </a:p>
          <a:p>
            <a:pPr marL="342900" indent="-342900" algn="just">
              <a:lnSpc>
                <a:spcPct val="200000"/>
              </a:lnSpc>
              <a:buFont typeface="Arial" panose="020B0604020202020204" pitchFamily="34" charset="0"/>
              <a:buChar char="•"/>
            </a:pPr>
            <a:r>
              <a:rPr lang="en-US" sz="2400" dirty="0">
                <a:latin typeface="Times New Roman"/>
                <a:cs typeface="Times New Roman"/>
              </a:rPr>
              <a:t>Uses resolution </a:t>
            </a:r>
            <a:r>
              <a:rPr lang="en-US" sz="2400" dirty="0" err="1">
                <a:latin typeface="Times New Roman"/>
                <a:cs typeface="Times New Roman"/>
              </a:rPr>
              <a:t>downsampling</a:t>
            </a:r>
            <a:r>
              <a:rPr lang="en-US" sz="2400" dirty="0">
                <a:latin typeface="Times New Roman"/>
                <a:cs typeface="Times New Roman"/>
              </a:rPr>
              <a:t> for faster performance.</a:t>
            </a:r>
          </a:p>
          <a:p>
            <a:pPr marL="342900" indent="-342900" algn="just">
              <a:lnSpc>
                <a:spcPct val="200000"/>
              </a:lnSpc>
              <a:buFont typeface="Arial" panose="020B0604020202020204" pitchFamily="34" charset="0"/>
              <a:buChar char="•"/>
            </a:pPr>
            <a:r>
              <a:rPr lang="en-US" sz="2400" dirty="0">
                <a:latin typeface="Times New Roman"/>
                <a:cs typeface="Times New Roman"/>
              </a:rPr>
              <a:t>Calculates real-time FPS using a moving average algorithm.</a:t>
            </a:r>
          </a:p>
        </p:txBody>
      </p:sp>
      <p:pic>
        <p:nvPicPr>
          <p:cNvPr id="3" name="Picture 2">
            <a:extLst>
              <a:ext uri="{FF2B5EF4-FFF2-40B4-BE49-F238E27FC236}">
                <a16:creationId xmlns:a16="http://schemas.microsoft.com/office/drawing/2014/main" id="{22094DF5-9E82-F5BE-A2CF-0B6004186A6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5461" y="1828801"/>
            <a:ext cx="3275045" cy="4411784"/>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A7DD2B75-9FE9-2C2A-B6FF-93B0DEBE8122}"/>
            </a:ext>
          </a:extLst>
        </p:cNvPr>
        <p:cNvGrpSpPr/>
        <p:nvPr/>
      </p:nvGrpSpPr>
      <p:grpSpPr>
        <a:xfrm>
          <a:off x="0" y="0"/>
          <a:ext cx="0" cy="0"/>
          <a:chOff x="0" y="0"/>
          <a:chExt cx="0" cy="0"/>
        </a:xfrm>
      </p:grpSpPr>
      <p:sp>
        <p:nvSpPr>
          <p:cNvPr id="162" name="Google Shape;162;p21">
            <a:extLst>
              <a:ext uri="{FF2B5EF4-FFF2-40B4-BE49-F238E27FC236}">
                <a16:creationId xmlns:a16="http://schemas.microsoft.com/office/drawing/2014/main" id="{E155A6A1-F679-B5B0-74B4-5A3E45F4E87C}"/>
              </a:ext>
            </a:extLst>
          </p:cNvPr>
          <p:cNvSpPr txBox="1">
            <a:spLocks noGrp="1"/>
          </p:cNvSpPr>
          <p:nvPr>
            <p:ph type="ctrTitle"/>
          </p:nvPr>
        </p:nvSpPr>
        <p:spPr>
          <a:xfrm>
            <a:off x="2842352" y="316050"/>
            <a:ext cx="5935390" cy="753633"/>
          </a:xfrm>
          <a:prstGeom prst="rect">
            <a:avLst/>
          </a:prstGeom>
        </p:spPr>
        <p:txBody>
          <a:bodyPr spcFirstLastPara="1" vert="horz" wrap="square" lIns="121900" tIns="121900" rIns="121900" bIns="121900" rtlCol="0" anchor="b" anchorCtr="0">
            <a:normAutofit fontScale="90000"/>
          </a:bodyPr>
          <a:lstStyle/>
          <a:p>
            <a:pPr>
              <a:spcBef>
                <a:spcPts val="0"/>
              </a:spcBef>
            </a:pPr>
            <a:r>
              <a:rPr lang="en-GB" sz="4400">
                <a:solidFill>
                  <a:srgbClr val="FF0000"/>
                </a:solidFill>
                <a:latin typeface="Times New Roman"/>
                <a:ea typeface="Times New Roman"/>
                <a:cs typeface="Times New Roman"/>
                <a:sym typeface="Times New Roman"/>
              </a:rPr>
              <a:t>Implementation</a:t>
            </a:r>
            <a:endParaRPr sz="4400">
              <a:solidFill>
                <a:srgbClr val="FF0000"/>
              </a:solidFill>
              <a:latin typeface="Times New Roman"/>
              <a:ea typeface="Times New Roman"/>
              <a:cs typeface="Times New Roman"/>
              <a:sym typeface="Times New Roman"/>
            </a:endParaRPr>
          </a:p>
        </p:txBody>
      </p:sp>
      <p:pic>
        <p:nvPicPr>
          <p:cNvPr id="164" name="Google Shape;164;p21">
            <a:extLst>
              <a:ext uri="{FF2B5EF4-FFF2-40B4-BE49-F238E27FC236}">
                <a16:creationId xmlns:a16="http://schemas.microsoft.com/office/drawing/2014/main" id="{921F9F3F-6B53-40C7-6119-F170149F0386}"/>
              </a:ext>
            </a:extLst>
          </p:cNvPr>
          <p:cNvPicPr preferRelativeResize="0"/>
          <p:nvPr/>
        </p:nvPicPr>
        <p:blipFill>
          <a:blip r:embed="rId3">
            <a:alphaModFix/>
          </a:blip>
          <a:stretch>
            <a:fillRect/>
          </a:stretch>
        </p:blipFill>
        <p:spPr>
          <a:xfrm>
            <a:off x="11165167" y="0"/>
            <a:ext cx="1026833" cy="1190867"/>
          </a:xfrm>
          <a:prstGeom prst="rect">
            <a:avLst/>
          </a:prstGeom>
          <a:noFill/>
          <a:ln>
            <a:noFill/>
          </a:ln>
          <a:effectLst>
            <a:outerShdw blurRad="57150" dist="19050" dir="5400000" algn="bl" rotWithShape="0">
              <a:srgbClr val="000000">
                <a:alpha val="50000"/>
              </a:srgbClr>
            </a:outerShdw>
          </a:effectLst>
        </p:spPr>
      </p:pic>
      <p:pic>
        <p:nvPicPr>
          <p:cNvPr id="165" name="Google Shape;165;p21">
            <a:extLst>
              <a:ext uri="{FF2B5EF4-FFF2-40B4-BE49-F238E27FC236}">
                <a16:creationId xmlns:a16="http://schemas.microsoft.com/office/drawing/2014/main" id="{3363A7DB-316A-EDB3-9B01-F8F205E6E39D}"/>
              </a:ext>
            </a:extLst>
          </p:cNvPr>
          <p:cNvPicPr preferRelativeResize="0"/>
          <p:nvPr/>
        </p:nvPicPr>
        <p:blipFill>
          <a:blip r:embed="rId4">
            <a:alphaModFix/>
          </a:blip>
          <a:stretch>
            <a:fillRect/>
          </a:stretch>
        </p:blipFill>
        <p:spPr>
          <a:xfrm>
            <a:off x="0" y="-1676"/>
            <a:ext cx="1026833" cy="1190867"/>
          </a:xfrm>
          <a:prstGeom prst="rect">
            <a:avLst/>
          </a:prstGeom>
          <a:noFill/>
          <a:ln>
            <a:noFill/>
          </a:ln>
          <a:effectLst>
            <a:outerShdw blurRad="57150" dist="19050" dir="5400000" algn="bl" rotWithShape="0">
              <a:srgbClr val="000000">
                <a:alpha val="50000"/>
              </a:srgbClr>
            </a:outerShdw>
          </a:effectLst>
        </p:spPr>
      </p:pic>
      <p:sp>
        <p:nvSpPr>
          <p:cNvPr id="3" name="Slide Number Placeholder 2">
            <a:extLst>
              <a:ext uri="{FF2B5EF4-FFF2-40B4-BE49-F238E27FC236}">
                <a16:creationId xmlns:a16="http://schemas.microsoft.com/office/drawing/2014/main" id="{01293320-22AF-6929-CCFC-A520323242B9}"/>
              </a:ext>
            </a:extLst>
          </p:cNvPr>
          <p:cNvSpPr>
            <a:spLocks noGrp="1"/>
          </p:cNvSpPr>
          <p:nvPr>
            <p:ph type="sldNum" sz="quarter" idx="12"/>
          </p:nvPr>
        </p:nvSpPr>
        <p:spPr/>
        <p:txBody>
          <a:bodyPr/>
          <a:lstStyle/>
          <a:p>
            <a:fld id="{04AD05EE-9B04-45B4-BE98-77F3AF7FEEAF}" type="slidenum">
              <a:rPr lang="en-US" smtClean="0"/>
              <a:t>12</a:t>
            </a:fld>
            <a:endParaRPr lang="en-US"/>
          </a:p>
        </p:txBody>
      </p:sp>
      <p:pic>
        <p:nvPicPr>
          <p:cNvPr id="4" name="Picture 3">
            <a:extLst>
              <a:ext uri="{FF2B5EF4-FFF2-40B4-BE49-F238E27FC236}">
                <a16:creationId xmlns:a16="http://schemas.microsoft.com/office/drawing/2014/main" id="{72E869CC-C046-2896-9AF9-DD6734F1E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89190"/>
            <a:ext cx="12192000" cy="5668809"/>
          </a:xfrm>
          <a:prstGeom prst="rect">
            <a:avLst/>
          </a:prstGeom>
        </p:spPr>
      </p:pic>
    </p:spTree>
    <p:extLst>
      <p:ext uri="{BB962C8B-B14F-4D97-AF65-F5344CB8AC3E}">
        <p14:creationId xmlns:p14="http://schemas.microsoft.com/office/powerpoint/2010/main" val="1308201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ctrTitle"/>
          </p:nvPr>
        </p:nvSpPr>
        <p:spPr>
          <a:xfrm>
            <a:off x="1107401" y="72096"/>
            <a:ext cx="10035600" cy="1282340"/>
          </a:xfrm>
          <a:prstGeom prst="rect">
            <a:avLst/>
          </a:prstGeom>
        </p:spPr>
        <p:txBody>
          <a:bodyPr spcFirstLastPara="1" vert="horz" wrap="square" lIns="121900" tIns="121900" rIns="121900" bIns="121900" rtlCol="0" anchor="b" anchorCtr="0">
            <a:noAutofit/>
          </a:bodyPr>
          <a:lstStyle/>
          <a:p>
            <a:pPr>
              <a:spcBef>
                <a:spcPts val="0"/>
              </a:spcBef>
              <a:buSzPts val="990"/>
            </a:pPr>
            <a:r>
              <a:rPr lang="en-GB" sz="4000" dirty="0">
                <a:solidFill>
                  <a:srgbClr val="FF0000"/>
                </a:solidFill>
                <a:latin typeface="Times"/>
                <a:ea typeface="Times New Roman"/>
                <a:cs typeface="Times New Roman"/>
                <a:sym typeface="Times New Roman"/>
              </a:rPr>
              <a:t>Module 2:</a:t>
            </a:r>
            <a:r>
              <a:rPr lang="en-IN" sz="4000" dirty="0">
                <a:solidFill>
                  <a:srgbClr val="FF0000"/>
                </a:solidFill>
                <a:latin typeface="Times New Roman" panose="02020603050405020304" pitchFamily="18" charset="0"/>
                <a:cs typeface="Times New Roman" panose="02020603050405020304" pitchFamily="18" charset="0"/>
              </a:rPr>
              <a:t>Person Registration &amp; Dataset Management</a:t>
            </a:r>
            <a:endParaRPr lang="en-US" sz="4000" dirty="0">
              <a:solidFill>
                <a:srgbClr val="FF0000"/>
              </a:solidFill>
              <a:latin typeface="Times"/>
              <a:ea typeface="Times New Roman"/>
              <a:cs typeface="Times New Roman"/>
            </a:endParaRPr>
          </a:p>
        </p:txBody>
      </p:sp>
      <p:pic>
        <p:nvPicPr>
          <p:cNvPr id="139" name="Google Shape;139;p18"/>
          <p:cNvPicPr preferRelativeResize="0"/>
          <p:nvPr/>
        </p:nvPicPr>
        <p:blipFill>
          <a:blip r:embed="rId3">
            <a:alphaModFix/>
          </a:blip>
          <a:stretch>
            <a:fillRect/>
          </a:stretch>
        </p:blipFill>
        <p:spPr>
          <a:xfrm>
            <a:off x="11036334" y="117833"/>
            <a:ext cx="1026833" cy="1190867"/>
          </a:xfrm>
          <a:prstGeom prst="rect">
            <a:avLst/>
          </a:prstGeom>
          <a:noFill/>
          <a:ln>
            <a:noFill/>
          </a:ln>
          <a:effectLst>
            <a:outerShdw blurRad="57150" dist="19050" dir="5400000" algn="bl" rotWithShape="0">
              <a:srgbClr val="000000">
                <a:alpha val="50000"/>
              </a:srgbClr>
            </a:outerShdw>
          </a:effectLst>
        </p:spPr>
      </p:pic>
      <p:pic>
        <p:nvPicPr>
          <p:cNvPr id="140" name="Google Shape;140;p18"/>
          <p:cNvPicPr preferRelativeResize="0"/>
          <p:nvPr/>
        </p:nvPicPr>
        <p:blipFill>
          <a:blip r:embed="rId4">
            <a:alphaModFix/>
          </a:blip>
          <a:stretch>
            <a:fillRect/>
          </a:stretch>
        </p:blipFill>
        <p:spPr>
          <a:xfrm>
            <a:off x="80568" y="117833"/>
            <a:ext cx="1026833" cy="1190867"/>
          </a:xfrm>
          <a:prstGeom prst="rect">
            <a:avLst/>
          </a:prstGeom>
          <a:noFill/>
          <a:ln>
            <a:noFill/>
          </a:ln>
          <a:effectLst>
            <a:outerShdw blurRad="57150" dist="19050" dir="5400000" algn="bl" rotWithShape="0">
              <a:srgbClr val="000000">
                <a:alpha val="50000"/>
              </a:srgbClr>
            </a:outerShdw>
          </a:effectLst>
        </p:spPr>
      </p:pic>
      <p:sp>
        <p:nvSpPr>
          <p:cNvPr id="3" name="Slide Number Placeholder 2">
            <a:extLst>
              <a:ext uri="{FF2B5EF4-FFF2-40B4-BE49-F238E27FC236}">
                <a16:creationId xmlns:a16="http://schemas.microsoft.com/office/drawing/2014/main" id="{B30D298D-7E90-EABC-305F-60BA29B1A4AD}"/>
              </a:ext>
            </a:extLst>
          </p:cNvPr>
          <p:cNvSpPr>
            <a:spLocks noGrp="1"/>
          </p:cNvSpPr>
          <p:nvPr>
            <p:ph type="sldNum" sz="quarter" idx="12"/>
          </p:nvPr>
        </p:nvSpPr>
        <p:spPr/>
        <p:txBody>
          <a:bodyPr/>
          <a:lstStyle/>
          <a:p>
            <a:fld id="{04AD05EE-9B04-45B4-BE98-77F3AF7FEEAF}" type="slidenum">
              <a:rPr lang="en-US" smtClean="0"/>
              <a:t>13</a:t>
            </a:fld>
            <a:endParaRPr lang="en-US"/>
          </a:p>
        </p:txBody>
      </p:sp>
      <p:sp>
        <p:nvSpPr>
          <p:cNvPr id="2" name="TextBox 1">
            <a:extLst>
              <a:ext uri="{FF2B5EF4-FFF2-40B4-BE49-F238E27FC236}">
                <a16:creationId xmlns:a16="http://schemas.microsoft.com/office/drawing/2014/main" id="{65DA5542-F5C5-1F3D-8C30-572C9F788732}"/>
              </a:ext>
            </a:extLst>
          </p:cNvPr>
          <p:cNvSpPr txBox="1"/>
          <p:nvPr/>
        </p:nvSpPr>
        <p:spPr>
          <a:xfrm>
            <a:off x="593984" y="1880548"/>
            <a:ext cx="8144574" cy="39039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Registers authorized users with name and ID.</a:t>
            </a: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Captures face images during registration process.</a:t>
            </a: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Extracts facial embeddings using VGG-Face.</a:t>
            </a: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Stores embeddings securely in a database.</a:t>
            </a: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Compares embeddings using Euclidean Distance (L2 Norm).</a:t>
            </a: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Identifies individuals as “Recognized” or “Unknown” based on threshold.</a:t>
            </a:r>
          </a:p>
        </p:txBody>
      </p:sp>
      <p:pic>
        <p:nvPicPr>
          <p:cNvPr id="5" name="Picture 4">
            <a:extLst>
              <a:ext uri="{FF2B5EF4-FFF2-40B4-BE49-F238E27FC236}">
                <a16:creationId xmlns:a16="http://schemas.microsoft.com/office/drawing/2014/main" id="{2018BFC5-59BD-8937-59D9-75ABCE0059DB}"/>
              </a:ext>
            </a:extLst>
          </p:cNvPr>
          <p:cNvPicPr>
            <a:picLocks noChangeAspect="1"/>
          </p:cNvPicPr>
          <p:nvPr/>
        </p:nvPicPr>
        <p:blipFill>
          <a:blip r:embed="rId5"/>
          <a:stretch>
            <a:fillRect/>
          </a:stretch>
        </p:blipFill>
        <p:spPr>
          <a:xfrm>
            <a:off x="8738558" y="1558212"/>
            <a:ext cx="3372874" cy="43107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01685DD0-D35A-E949-9C4A-7C8F6A2EC5EE}"/>
            </a:ext>
          </a:extLst>
        </p:cNvPr>
        <p:cNvGrpSpPr/>
        <p:nvPr/>
      </p:nvGrpSpPr>
      <p:grpSpPr>
        <a:xfrm>
          <a:off x="0" y="0"/>
          <a:ext cx="0" cy="0"/>
          <a:chOff x="0" y="0"/>
          <a:chExt cx="0" cy="0"/>
        </a:xfrm>
      </p:grpSpPr>
      <p:sp>
        <p:nvSpPr>
          <p:cNvPr id="162" name="Google Shape;162;p21">
            <a:extLst>
              <a:ext uri="{FF2B5EF4-FFF2-40B4-BE49-F238E27FC236}">
                <a16:creationId xmlns:a16="http://schemas.microsoft.com/office/drawing/2014/main" id="{07D91870-E9E5-83D9-7062-1597838B28D6}"/>
              </a:ext>
            </a:extLst>
          </p:cNvPr>
          <p:cNvSpPr txBox="1">
            <a:spLocks noGrp="1"/>
          </p:cNvSpPr>
          <p:nvPr>
            <p:ph type="ctrTitle"/>
          </p:nvPr>
        </p:nvSpPr>
        <p:spPr>
          <a:xfrm>
            <a:off x="2842352" y="316050"/>
            <a:ext cx="5935390" cy="753633"/>
          </a:xfrm>
          <a:prstGeom prst="rect">
            <a:avLst/>
          </a:prstGeom>
        </p:spPr>
        <p:txBody>
          <a:bodyPr spcFirstLastPara="1" vert="horz" wrap="square" lIns="121900" tIns="121900" rIns="121900" bIns="121900" rtlCol="0" anchor="b" anchorCtr="0">
            <a:normAutofit fontScale="90000"/>
          </a:bodyPr>
          <a:lstStyle/>
          <a:p>
            <a:pPr>
              <a:spcBef>
                <a:spcPts val="0"/>
              </a:spcBef>
            </a:pPr>
            <a:r>
              <a:rPr lang="en-GB" sz="4400">
                <a:solidFill>
                  <a:srgbClr val="FF0000"/>
                </a:solidFill>
                <a:latin typeface="Times New Roman"/>
                <a:ea typeface="Times New Roman"/>
                <a:cs typeface="Times New Roman"/>
                <a:sym typeface="Times New Roman"/>
              </a:rPr>
              <a:t>Implementation</a:t>
            </a:r>
            <a:endParaRPr sz="4400">
              <a:solidFill>
                <a:srgbClr val="FF0000"/>
              </a:solidFill>
              <a:latin typeface="Times New Roman"/>
              <a:ea typeface="Times New Roman"/>
              <a:cs typeface="Times New Roman"/>
              <a:sym typeface="Times New Roman"/>
            </a:endParaRPr>
          </a:p>
        </p:txBody>
      </p:sp>
      <p:pic>
        <p:nvPicPr>
          <p:cNvPr id="164" name="Google Shape;164;p21">
            <a:extLst>
              <a:ext uri="{FF2B5EF4-FFF2-40B4-BE49-F238E27FC236}">
                <a16:creationId xmlns:a16="http://schemas.microsoft.com/office/drawing/2014/main" id="{B6269EB1-373E-A181-521F-BED3276FEE13}"/>
              </a:ext>
            </a:extLst>
          </p:cNvPr>
          <p:cNvPicPr preferRelativeResize="0"/>
          <p:nvPr/>
        </p:nvPicPr>
        <p:blipFill>
          <a:blip r:embed="rId3">
            <a:alphaModFix/>
          </a:blip>
          <a:stretch>
            <a:fillRect/>
          </a:stretch>
        </p:blipFill>
        <p:spPr>
          <a:xfrm>
            <a:off x="11165167" y="0"/>
            <a:ext cx="1026833" cy="1190867"/>
          </a:xfrm>
          <a:prstGeom prst="rect">
            <a:avLst/>
          </a:prstGeom>
          <a:noFill/>
          <a:ln>
            <a:noFill/>
          </a:ln>
          <a:effectLst>
            <a:outerShdw blurRad="57150" dist="19050" dir="5400000" algn="bl" rotWithShape="0">
              <a:srgbClr val="000000">
                <a:alpha val="50000"/>
              </a:srgbClr>
            </a:outerShdw>
          </a:effectLst>
        </p:spPr>
      </p:pic>
      <p:pic>
        <p:nvPicPr>
          <p:cNvPr id="165" name="Google Shape;165;p21">
            <a:extLst>
              <a:ext uri="{FF2B5EF4-FFF2-40B4-BE49-F238E27FC236}">
                <a16:creationId xmlns:a16="http://schemas.microsoft.com/office/drawing/2014/main" id="{D94EABAE-627F-6B0E-6CB5-A4756BDEEA12}"/>
              </a:ext>
            </a:extLst>
          </p:cNvPr>
          <p:cNvPicPr preferRelativeResize="0"/>
          <p:nvPr/>
        </p:nvPicPr>
        <p:blipFill>
          <a:blip r:embed="rId4">
            <a:alphaModFix/>
          </a:blip>
          <a:stretch>
            <a:fillRect/>
          </a:stretch>
        </p:blipFill>
        <p:spPr>
          <a:xfrm>
            <a:off x="0" y="-1676"/>
            <a:ext cx="1026833" cy="1190867"/>
          </a:xfrm>
          <a:prstGeom prst="rect">
            <a:avLst/>
          </a:prstGeom>
          <a:noFill/>
          <a:ln>
            <a:noFill/>
          </a:ln>
          <a:effectLst>
            <a:outerShdw blurRad="57150" dist="19050" dir="5400000" algn="bl" rotWithShape="0">
              <a:srgbClr val="000000">
                <a:alpha val="50000"/>
              </a:srgbClr>
            </a:outerShdw>
          </a:effectLst>
        </p:spPr>
      </p:pic>
      <p:sp>
        <p:nvSpPr>
          <p:cNvPr id="3" name="Slide Number Placeholder 2">
            <a:extLst>
              <a:ext uri="{FF2B5EF4-FFF2-40B4-BE49-F238E27FC236}">
                <a16:creationId xmlns:a16="http://schemas.microsoft.com/office/drawing/2014/main" id="{2DF5D15D-D8CF-553E-9816-4016C45D023F}"/>
              </a:ext>
            </a:extLst>
          </p:cNvPr>
          <p:cNvSpPr>
            <a:spLocks noGrp="1"/>
          </p:cNvSpPr>
          <p:nvPr>
            <p:ph type="sldNum" sz="quarter" idx="12"/>
          </p:nvPr>
        </p:nvSpPr>
        <p:spPr/>
        <p:txBody>
          <a:bodyPr/>
          <a:lstStyle/>
          <a:p>
            <a:fld id="{04AD05EE-9B04-45B4-BE98-77F3AF7FEEAF}" type="slidenum">
              <a:rPr lang="en-US" smtClean="0"/>
              <a:t>14</a:t>
            </a:fld>
            <a:endParaRPr lang="en-US"/>
          </a:p>
        </p:txBody>
      </p:sp>
      <p:pic>
        <p:nvPicPr>
          <p:cNvPr id="7" name="Picture 6">
            <a:extLst>
              <a:ext uri="{FF2B5EF4-FFF2-40B4-BE49-F238E27FC236}">
                <a16:creationId xmlns:a16="http://schemas.microsoft.com/office/drawing/2014/main" id="{3C3DD601-1E1C-60A6-0AF4-04F8E28B4D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89191"/>
            <a:ext cx="12192000" cy="5668809"/>
          </a:xfrm>
          <a:prstGeom prst="rect">
            <a:avLst/>
          </a:prstGeom>
        </p:spPr>
      </p:pic>
    </p:spTree>
    <p:extLst>
      <p:ext uri="{BB962C8B-B14F-4D97-AF65-F5344CB8AC3E}">
        <p14:creationId xmlns:p14="http://schemas.microsoft.com/office/powerpoint/2010/main" val="3504600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4194B3CD-626B-A4B2-66B1-7E95DA62DB2E}"/>
            </a:ext>
          </a:extLst>
        </p:cNvPr>
        <p:cNvGrpSpPr/>
        <p:nvPr/>
      </p:nvGrpSpPr>
      <p:grpSpPr>
        <a:xfrm>
          <a:off x="0" y="0"/>
          <a:ext cx="0" cy="0"/>
          <a:chOff x="0" y="0"/>
          <a:chExt cx="0" cy="0"/>
        </a:xfrm>
      </p:grpSpPr>
      <p:sp>
        <p:nvSpPr>
          <p:cNvPr id="137" name="Google Shape;137;p18">
            <a:extLst>
              <a:ext uri="{FF2B5EF4-FFF2-40B4-BE49-F238E27FC236}">
                <a16:creationId xmlns:a16="http://schemas.microsoft.com/office/drawing/2014/main" id="{D237ED6D-5EC2-CD88-C0CB-36CC15D951DB}"/>
              </a:ext>
            </a:extLst>
          </p:cNvPr>
          <p:cNvSpPr txBox="1">
            <a:spLocks noGrp="1"/>
          </p:cNvSpPr>
          <p:nvPr>
            <p:ph type="ctrTitle"/>
          </p:nvPr>
        </p:nvSpPr>
        <p:spPr>
          <a:xfrm>
            <a:off x="1107401" y="153036"/>
            <a:ext cx="10035600" cy="1190866"/>
          </a:xfrm>
          <a:prstGeom prst="rect">
            <a:avLst/>
          </a:prstGeom>
        </p:spPr>
        <p:txBody>
          <a:bodyPr spcFirstLastPara="1" vert="horz" wrap="square" lIns="121900" tIns="121900" rIns="121900" bIns="121900" rtlCol="0" anchor="b" anchorCtr="0">
            <a:noAutofit/>
          </a:bodyPr>
          <a:lstStyle/>
          <a:p>
            <a:pPr>
              <a:spcBef>
                <a:spcPts val="0"/>
              </a:spcBef>
              <a:buSzPts val="990"/>
            </a:pPr>
            <a:r>
              <a:rPr lang="en-GB" sz="4000" dirty="0">
                <a:solidFill>
                  <a:srgbClr val="FF0000"/>
                </a:solidFill>
                <a:latin typeface="Times New Roman"/>
                <a:ea typeface="Times New Roman"/>
                <a:cs typeface="Times New Roman"/>
              </a:rPr>
              <a:t>Module 3:</a:t>
            </a:r>
            <a:r>
              <a:rPr lang="en-US" sz="4000" dirty="0">
                <a:solidFill>
                  <a:srgbClr val="FF0000"/>
                </a:solidFill>
                <a:latin typeface="Times New Roman" panose="02020603050405020304" pitchFamily="18" charset="0"/>
                <a:cs typeface="Times New Roman" panose="02020603050405020304" pitchFamily="18" charset="0"/>
              </a:rPr>
              <a:t>Real-Time Tracking &amp; Alert System</a:t>
            </a:r>
            <a:endParaRPr lang="en-US" sz="4000" dirty="0">
              <a:solidFill>
                <a:srgbClr val="FF0000"/>
              </a:solidFill>
              <a:latin typeface="Times New Roman"/>
              <a:ea typeface="Times New Roman"/>
              <a:cs typeface="Times New Roman"/>
            </a:endParaRPr>
          </a:p>
        </p:txBody>
      </p:sp>
      <p:pic>
        <p:nvPicPr>
          <p:cNvPr id="139" name="Google Shape;139;p18">
            <a:extLst>
              <a:ext uri="{FF2B5EF4-FFF2-40B4-BE49-F238E27FC236}">
                <a16:creationId xmlns:a16="http://schemas.microsoft.com/office/drawing/2014/main" id="{BF3A9A55-800C-D722-7347-ADD05D7BFFAC}"/>
              </a:ext>
            </a:extLst>
          </p:cNvPr>
          <p:cNvPicPr preferRelativeResize="0"/>
          <p:nvPr/>
        </p:nvPicPr>
        <p:blipFill>
          <a:blip r:embed="rId3">
            <a:alphaModFix/>
          </a:blip>
          <a:stretch>
            <a:fillRect/>
          </a:stretch>
        </p:blipFill>
        <p:spPr>
          <a:xfrm>
            <a:off x="11036334" y="117833"/>
            <a:ext cx="1026833" cy="1190867"/>
          </a:xfrm>
          <a:prstGeom prst="rect">
            <a:avLst/>
          </a:prstGeom>
          <a:noFill/>
          <a:ln>
            <a:noFill/>
          </a:ln>
          <a:effectLst>
            <a:outerShdw blurRad="57150" dist="19050" dir="5400000" algn="bl" rotWithShape="0">
              <a:srgbClr val="000000">
                <a:alpha val="50000"/>
              </a:srgbClr>
            </a:outerShdw>
          </a:effectLst>
        </p:spPr>
      </p:pic>
      <p:pic>
        <p:nvPicPr>
          <p:cNvPr id="140" name="Google Shape;140;p18">
            <a:extLst>
              <a:ext uri="{FF2B5EF4-FFF2-40B4-BE49-F238E27FC236}">
                <a16:creationId xmlns:a16="http://schemas.microsoft.com/office/drawing/2014/main" id="{B63727FC-A55B-D425-2314-179E1ECE7FEA}"/>
              </a:ext>
            </a:extLst>
          </p:cNvPr>
          <p:cNvPicPr preferRelativeResize="0"/>
          <p:nvPr/>
        </p:nvPicPr>
        <p:blipFill>
          <a:blip r:embed="rId4">
            <a:alphaModFix/>
          </a:blip>
          <a:stretch>
            <a:fillRect/>
          </a:stretch>
        </p:blipFill>
        <p:spPr>
          <a:xfrm>
            <a:off x="80568" y="117833"/>
            <a:ext cx="1026833" cy="1190867"/>
          </a:xfrm>
          <a:prstGeom prst="rect">
            <a:avLst/>
          </a:prstGeom>
          <a:noFill/>
          <a:ln>
            <a:noFill/>
          </a:ln>
          <a:effectLst>
            <a:outerShdw blurRad="57150" dist="19050" dir="5400000" algn="bl" rotWithShape="0">
              <a:srgbClr val="000000">
                <a:alpha val="50000"/>
              </a:srgbClr>
            </a:outerShdw>
          </a:effectLst>
        </p:spPr>
      </p:pic>
      <p:sp>
        <p:nvSpPr>
          <p:cNvPr id="3" name="Slide Number Placeholder 2">
            <a:extLst>
              <a:ext uri="{FF2B5EF4-FFF2-40B4-BE49-F238E27FC236}">
                <a16:creationId xmlns:a16="http://schemas.microsoft.com/office/drawing/2014/main" id="{6873AA8B-41B4-036C-0A07-49E27C04F704}"/>
              </a:ext>
            </a:extLst>
          </p:cNvPr>
          <p:cNvSpPr>
            <a:spLocks noGrp="1"/>
          </p:cNvSpPr>
          <p:nvPr>
            <p:ph type="sldNum" sz="quarter" idx="12"/>
          </p:nvPr>
        </p:nvSpPr>
        <p:spPr/>
        <p:txBody>
          <a:bodyPr/>
          <a:lstStyle/>
          <a:p>
            <a:fld id="{04AD05EE-9B04-45B4-BE98-77F3AF7FEEAF}" type="slidenum">
              <a:rPr lang="en-US" smtClean="0"/>
              <a:t>15</a:t>
            </a:fld>
            <a:endParaRPr lang="en-US"/>
          </a:p>
        </p:txBody>
      </p:sp>
      <p:sp>
        <p:nvSpPr>
          <p:cNvPr id="4" name="TextBox 3">
            <a:extLst>
              <a:ext uri="{FF2B5EF4-FFF2-40B4-BE49-F238E27FC236}">
                <a16:creationId xmlns:a16="http://schemas.microsoft.com/office/drawing/2014/main" id="{49EB17F2-D9E8-0327-CC5C-FD7CAD93CE64}"/>
              </a:ext>
            </a:extLst>
          </p:cNvPr>
          <p:cNvSpPr txBox="1"/>
          <p:nvPr/>
        </p:nvSpPr>
        <p:spPr>
          <a:xfrm>
            <a:off x="461686" y="1967248"/>
            <a:ext cx="8816886" cy="33499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Font typeface="Arial" panose="020B0604020202020204" pitchFamily="34" charset="0"/>
              <a:buChar char="•"/>
            </a:pPr>
            <a:r>
              <a:rPr lang="en-US" sz="2400" dirty="0">
                <a:latin typeface="Times New Roman"/>
                <a:cs typeface="Times New Roman"/>
              </a:rPr>
              <a:t>Tracks detected persons across consecutive frames.</a:t>
            </a:r>
          </a:p>
          <a:p>
            <a:pPr marL="457200" indent="-457200" algn="just">
              <a:lnSpc>
                <a:spcPct val="150000"/>
              </a:lnSpc>
              <a:buFont typeface="Arial" panose="020B0604020202020204" pitchFamily="34" charset="0"/>
              <a:buChar char="•"/>
            </a:pPr>
            <a:r>
              <a:rPr lang="en-US" sz="2400" dirty="0">
                <a:latin typeface="Times New Roman"/>
                <a:cs typeface="Times New Roman"/>
              </a:rPr>
              <a:t>Uses proximity-based centroid tracking for ID assignment.</a:t>
            </a:r>
          </a:p>
          <a:p>
            <a:pPr marL="457200" indent="-457200" algn="just">
              <a:lnSpc>
                <a:spcPct val="150000"/>
              </a:lnSpc>
              <a:buFont typeface="Arial" panose="020B0604020202020204" pitchFamily="34" charset="0"/>
              <a:buChar char="•"/>
            </a:pPr>
            <a:r>
              <a:rPr lang="en-US" sz="2400" dirty="0">
                <a:latin typeface="Times New Roman"/>
                <a:cs typeface="Times New Roman"/>
              </a:rPr>
              <a:t>Detects unknown individuals in real time.</a:t>
            </a:r>
          </a:p>
          <a:p>
            <a:pPr marL="457200" indent="-457200" algn="just">
              <a:lnSpc>
                <a:spcPct val="150000"/>
              </a:lnSpc>
              <a:buFont typeface="Arial" panose="020B0604020202020204" pitchFamily="34" charset="0"/>
              <a:buChar char="•"/>
            </a:pPr>
            <a:r>
              <a:rPr lang="en-US" sz="2400" dirty="0">
                <a:latin typeface="Times New Roman"/>
                <a:cs typeface="Times New Roman"/>
              </a:rPr>
              <a:t>Generates alerts for potential threats.</a:t>
            </a:r>
          </a:p>
          <a:p>
            <a:pPr marL="457200" indent="-457200" algn="just">
              <a:lnSpc>
                <a:spcPct val="150000"/>
              </a:lnSpc>
              <a:buFont typeface="Arial" panose="020B0604020202020204" pitchFamily="34" charset="0"/>
              <a:buChar char="•"/>
            </a:pPr>
            <a:r>
              <a:rPr lang="en-US" sz="2400" dirty="0">
                <a:latin typeface="Times New Roman"/>
                <a:cs typeface="Times New Roman"/>
              </a:rPr>
              <a:t>Implements threat alert cooldown to prevent repeated alerts.</a:t>
            </a:r>
          </a:p>
          <a:p>
            <a:pPr marL="457200" indent="-457200" algn="just">
              <a:lnSpc>
                <a:spcPct val="150000"/>
              </a:lnSpc>
              <a:buFont typeface="Arial" panose="020B0604020202020204" pitchFamily="34" charset="0"/>
              <a:buChar char="•"/>
            </a:pPr>
            <a:r>
              <a:rPr lang="en-US" sz="2400" dirty="0">
                <a:latin typeface="Times New Roman"/>
                <a:cs typeface="Times New Roman"/>
              </a:rPr>
              <a:t>Broadcasts alerts using Socket.IO on a Flask web dashboard.</a:t>
            </a:r>
          </a:p>
        </p:txBody>
      </p:sp>
      <p:pic>
        <p:nvPicPr>
          <p:cNvPr id="6" name="Picture 5">
            <a:extLst>
              <a:ext uri="{FF2B5EF4-FFF2-40B4-BE49-F238E27FC236}">
                <a16:creationId xmlns:a16="http://schemas.microsoft.com/office/drawing/2014/main" id="{CA9C53FA-638F-BCB3-7326-9B410C7E0967}"/>
              </a:ext>
            </a:extLst>
          </p:cNvPr>
          <p:cNvPicPr>
            <a:picLocks noChangeAspect="1"/>
          </p:cNvPicPr>
          <p:nvPr/>
        </p:nvPicPr>
        <p:blipFill>
          <a:blip r:embed="rId5"/>
          <a:stretch>
            <a:fillRect/>
          </a:stretch>
        </p:blipFill>
        <p:spPr>
          <a:xfrm>
            <a:off x="8780107" y="1540796"/>
            <a:ext cx="3189514" cy="4533434"/>
          </a:xfrm>
          <a:prstGeom prst="rect">
            <a:avLst/>
          </a:prstGeom>
        </p:spPr>
      </p:pic>
    </p:spTree>
    <p:extLst>
      <p:ext uri="{BB962C8B-B14F-4D97-AF65-F5344CB8AC3E}">
        <p14:creationId xmlns:p14="http://schemas.microsoft.com/office/powerpoint/2010/main" val="454165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F78C3645-408F-605F-7592-E4FED02A7D19}"/>
            </a:ext>
          </a:extLst>
        </p:cNvPr>
        <p:cNvGrpSpPr/>
        <p:nvPr/>
      </p:nvGrpSpPr>
      <p:grpSpPr>
        <a:xfrm>
          <a:off x="0" y="0"/>
          <a:ext cx="0" cy="0"/>
          <a:chOff x="0" y="0"/>
          <a:chExt cx="0" cy="0"/>
        </a:xfrm>
      </p:grpSpPr>
      <p:sp>
        <p:nvSpPr>
          <p:cNvPr id="162" name="Google Shape;162;p21">
            <a:extLst>
              <a:ext uri="{FF2B5EF4-FFF2-40B4-BE49-F238E27FC236}">
                <a16:creationId xmlns:a16="http://schemas.microsoft.com/office/drawing/2014/main" id="{4F3A78E4-ADE3-2573-05DF-AC3B4E5D0E48}"/>
              </a:ext>
            </a:extLst>
          </p:cNvPr>
          <p:cNvSpPr txBox="1">
            <a:spLocks noGrp="1"/>
          </p:cNvSpPr>
          <p:nvPr>
            <p:ph type="ctrTitle"/>
          </p:nvPr>
        </p:nvSpPr>
        <p:spPr>
          <a:xfrm>
            <a:off x="2842352" y="316050"/>
            <a:ext cx="5935390" cy="753633"/>
          </a:xfrm>
          <a:prstGeom prst="rect">
            <a:avLst/>
          </a:prstGeom>
        </p:spPr>
        <p:txBody>
          <a:bodyPr spcFirstLastPara="1" vert="horz" wrap="square" lIns="121900" tIns="121900" rIns="121900" bIns="121900" rtlCol="0" anchor="b" anchorCtr="0">
            <a:normAutofit fontScale="90000"/>
          </a:bodyPr>
          <a:lstStyle/>
          <a:p>
            <a:pPr>
              <a:spcBef>
                <a:spcPts val="0"/>
              </a:spcBef>
            </a:pPr>
            <a:r>
              <a:rPr lang="en-GB" sz="4400">
                <a:solidFill>
                  <a:srgbClr val="FF0000"/>
                </a:solidFill>
                <a:latin typeface="Times New Roman"/>
                <a:ea typeface="Times New Roman"/>
                <a:cs typeface="Times New Roman"/>
                <a:sym typeface="Times New Roman"/>
              </a:rPr>
              <a:t>Implementation</a:t>
            </a:r>
            <a:endParaRPr sz="4400">
              <a:solidFill>
                <a:srgbClr val="FF0000"/>
              </a:solidFill>
              <a:latin typeface="Times New Roman"/>
              <a:ea typeface="Times New Roman"/>
              <a:cs typeface="Times New Roman"/>
              <a:sym typeface="Times New Roman"/>
            </a:endParaRPr>
          </a:p>
        </p:txBody>
      </p:sp>
      <p:pic>
        <p:nvPicPr>
          <p:cNvPr id="164" name="Google Shape;164;p21">
            <a:extLst>
              <a:ext uri="{FF2B5EF4-FFF2-40B4-BE49-F238E27FC236}">
                <a16:creationId xmlns:a16="http://schemas.microsoft.com/office/drawing/2014/main" id="{A64B53D6-38EC-69BC-95B4-1B49E018BCBB}"/>
              </a:ext>
            </a:extLst>
          </p:cNvPr>
          <p:cNvPicPr preferRelativeResize="0"/>
          <p:nvPr/>
        </p:nvPicPr>
        <p:blipFill>
          <a:blip r:embed="rId3">
            <a:alphaModFix/>
          </a:blip>
          <a:stretch>
            <a:fillRect/>
          </a:stretch>
        </p:blipFill>
        <p:spPr>
          <a:xfrm>
            <a:off x="11165167" y="0"/>
            <a:ext cx="1026833" cy="1190867"/>
          </a:xfrm>
          <a:prstGeom prst="rect">
            <a:avLst/>
          </a:prstGeom>
          <a:noFill/>
          <a:ln>
            <a:noFill/>
          </a:ln>
          <a:effectLst>
            <a:outerShdw blurRad="57150" dist="19050" dir="5400000" algn="bl" rotWithShape="0">
              <a:srgbClr val="000000">
                <a:alpha val="50000"/>
              </a:srgbClr>
            </a:outerShdw>
          </a:effectLst>
        </p:spPr>
      </p:pic>
      <p:pic>
        <p:nvPicPr>
          <p:cNvPr id="165" name="Google Shape;165;p21">
            <a:extLst>
              <a:ext uri="{FF2B5EF4-FFF2-40B4-BE49-F238E27FC236}">
                <a16:creationId xmlns:a16="http://schemas.microsoft.com/office/drawing/2014/main" id="{32BDBD9E-57F2-90E3-1BE6-0F28A9072681}"/>
              </a:ext>
            </a:extLst>
          </p:cNvPr>
          <p:cNvPicPr preferRelativeResize="0"/>
          <p:nvPr/>
        </p:nvPicPr>
        <p:blipFill>
          <a:blip r:embed="rId4">
            <a:alphaModFix/>
          </a:blip>
          <a:stretch>
            <a:fillRect/>
          </a:stretch>
        </p:blipFill>
        <p:spPr>
          <a:xfrm>
            <a:off x="0" y="-1676"/>
            <a:ext cx="1026833" cy="1190867"/>
          </a:xfrm>
          <a:prstGeom prst="rect">
            <a:avLst/>
          </a:prstGeom>
          <a:noFill/>
          <a:ln>
            <a:noFill/>
          </a:ln>
          <a:effectLst>
            <a:outerShdw blurRad="57150" dist="19050" dir="5400000" algn="bl" rotWithShape="0">
              <a:srgbClr val="000000">
                <a:alpha val="50000"/>
              </a:srgbClr>
            </a:outerShdw>
          </a:effectLst>
        </p:spPr>
      </p:pic>
      <p:sp>
        <p:nvSpPr>
          <p:cNvPr id="3" name="Slide Number Placeholder 2">
            <a:extLst>
              <a:ext uri="{FF2B5EF4-FFF2-40B4-BE49-F238E27FC236}">
                <a16:creationId xmlns:a16="http://schemas.microsoft.com/office/drawing/2014/main" id="{87409ABF-46F7-62EE-BADD-EB75EFA90466}"/>
              </a:ext>
            </a:extLst>
          </p:cNvPr>
          <p:cNvSpPr>
            <a:spLocks noGrp="1"/>
          </p:cNvSpPr>
          <p:nvPr>
            <p:ph type="sldNum" sz="quarter" idx="12"/>
          </p:nvPr>
        </p:nvSpPr>
        <p:spPr/>
        <p:txBody>
          <a:bodyPr/>
          <a:lstStyle/>
          <a:p>
            <a:fld id="{04AD05EE-9B04-45B4-BE98-77F3AF7FEEAF}" type="slidenum">
              <a:rPr lang="en-US" smtClean="0"/>
              <a:t>16</a:t>
            </a:fld>
            <a:endParaRPr lang="en-US"/>
          </a:p>
        </p:txBody>
      </p:sp>
      <p:pic>
        <p:nvPicPr>
          <p:cNvPr id="4" name="Picture 3" descr="A screenshot of a computer&#10;&#10;AI-generated content may be incorrect.">
            <a:extLst>
              <a:ext uri="{FF2B5EF4-FFF2-40B4-BE49-F238E27FC236}">
                <a16:creationId xmlns:a16="http://schemas.microsoft.com/office/drawing/2014/main" id="{598712A4-2AE8-4686-0004-3AE5838FC31B}"/>
              </a:ext>
            </a:extLst>
          </p:cNvPr>
          <p:cNvPicPr>
            <a:picLocks noChangeAspect="1"/>
          </p:cNvPicPr>
          <p:nvPr/>
        </p:nvPicPr>
        <p:blipFill>
          <a:blip r:embed="rId5"/>
          <a:stretch>
            <a:fillRect/>
          </a:stretch>
        </p:blipFill>
        <p:spPr>
          <a:xfrm>
            <a:off x="0" y="1189191"/>
            <a:ext cx="12192000" cy="6168075"/>
          </a:xfrm>
          <a:prstGeom prst="rect">
            <a:avLst/>
          </a:prstGeom>
        </p:spPr>
      </p:pic>
    </p:spTree>
    <p:extLst>
      <p:ext uri="{BB962C8B-B14F-4D97-AF65-F5344CB8AC3E}">
        <p14:creationId xmlns:p14="http://schemas.microsoft.com/office/powerpoint/2010/main" val="320823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262CD2EA-AE40-0514-1955-4D61647AD75A}"/>
            </a:ext>
          </a:extLst>
        </p:cNvPr>
        <p:cNvGrpSpPr/>
        <p:nvPr/>
      </p:nvGrpSpPr>
      <p:grpSpPr>
        <a:xfrm>
          <a:off x="0" y="0"/>
          <a:ext cx="0" cy="0"/>
          <a:chOff x="0" y="0"/>
          <a:chExt cx="0" cy="0"/>
        </a:xfrm>
      </p:grpSpPr>
      <p:sp>
        <p:nvSpPr>
          <p:cNvPr id="162" name="Google Shape;162;p21">
            <a:extLst>
              <a:ext uri="{FF2B5EF4-FFF2-40B4-BE49-F238E27FC236}">
                <a16:creationId xmlns:a16="http://schemas.microsoft.com/office/drawing/2014/main" id="{DE63BE6A-27A6-63AB-37AB-0B4185421A42}"/>
              </a:ext>
            </a:extLst>
          </p:cNvPr>
          <p:cNvSpPr txBox="1">
            <a:spLocks noGrp="1"/>
          </p:cNvSpPr>
          <p:nvPr>
            <p:ph type="ctrTitle"/>
          </p:nvPr>
        </p:nvSpPr>
        <p:spPr>
          <a:xfrm>
            <a:off x="2842352" y="316050"/>
            <a:ext cx="5935390" cy="753633"/>
          </a:xfrm>
          <a:prstGeom prst="rect">
            <a:avLst/>
          </a:prstGeom>
        </p:spPr>
        <p:txBody>
          <a:bodyPr spcFirstLastPara="1" vert="horz" wrap="square" lIns="121900" tIns="121900" rIns="121900" bIns="121900" rtlCol="0" anchor="b" anchorCtr="0">
            <a:normAutofit fontScale="90000"/>
          </a:bodyPr>
          <a:lstStyle/>
          <a:p>
            <a:pPr>
              <a:spcBef>
                <a:spcPts val="0"/>
              </a:spcBef>
            </a:pPr>
            <a:r>
              <a:rPr lang="en-GB" sz="4400" dirty="0">
                <a:solidFill>
                  <a:srgbClr val="FF0000"/>
                </a:solidFill>
                <a:latin typeface="Times New Roman"/>
                <a:ea typeface="Times New Roman"/>
                <a:cs typeface="Times New Roman"/>
                <a:sym typeface="Times New Roman"/>
              </a:rPr>
              <a:t>Conclusion</a:t>
            </a:r>
            <a:endParaRPr sz="4400" dirty="0">
              <a:solidFill>
                <a:srgbClr val="FF0000"/>
              </a:solidFill>
              <a:latin typeface="Times New Roman"/>
              <a:ea typeface="Times New Roman"/>
              <a:cs typeface="Times New Roman"/>
              <a:sym typeface="Times New Roman"/>
            </a:endParaRPr>
          </a:p>
        </p:txBody>
      </p:sp>
      <p:pic>
        <p:nvPicPr>
          <p:cNvPr id="164" name="Google Shape;164;p21">
            <a:extLst>
              <a:ext uri="{FF2B5EF4-FFF2-40B4-BE49-F238E27FC236}">
                <a16:creationId xmlns:a16="http://schemas.microsoft.com/office/drawing/2014/main" id="{D7C30175-9FEF-486E-8100-3286A0D82C09}"/>
              </a:ext>
            </a:extLst>
          </p:cNvPr>
          <p:cNvPicPr preferRelativeResize="0"/>
          <p:nvPr/>
        </p:nvPicPr>
        <p:blipFill>
          <a:blip r:embed="rId3">
            <a:alphaModFix/>
          </a:blip>
          <a:stretch>
            <a:fillRect/>
          </a:stretch>
        </p:blipFill>
        <p:spPr>
          <a:xfrm>
            <a:off x="11036334" y="117833"/>
            <a:ext cx="1026833" cy="1190867"/>
          </a:xfrm>
          <a:prstGeom prst="rect">
            <a:avLst/>
          </a:prstGeom>
          <a:noFill/>
          <a:ln>
            <a:noFill/>
          </a:ln>
          <a:effectLst>
            <a:outerShdw blurRad="57150" dist="19050" dir="5400000" algn="bl" rotWithShape="0">
              <a:srgbClr val="000000">
                <a:alpha val="50000"/>
              </a:srgbClr>
            </a:outerShdw>
          </a:effectLst>
        </p:spPr>
      </p:pic>
      <p:pic>
        <p:nvPicPr>
          <p:cNvPr id="165" name="Google Shape;165;p21">
            <a:extLst>
              <a:ext uri="{FF2B5EF4-FFF2-40B4-BE49-F238E27FC236}">
                <a16:creationId xmlns:a16="http://schemas.microsoft.com/office/drawing/2014/main" id="{6F258ACD-BD78-710F-F835-B76D90BB514A}"/>
              </a:ext>
            </a:extLst>
          </p:cNvPr>
          <p:cNvPicPr preferRelativeResize="0"/>
          <p:nvPr/>
        </p:nvPicPr>
        <p:blipFill>
          <a:blip r:embed="rId4">
            <a:alphaModFix/>
          </a:blip>
          <a:stretch>
            <a:fillRect/>
          </a:stretch>
        </p:blipFill>
        <p:spPr>
          <a:xfrm>
            <a:off x="80568" y="117833"/>
            <a:ext cx="1026833" cy="1190867"/>
          </a:xfrm>
          <a:prstGeom prst="rect">
            <a:avLst/>
          </a:prstGeom>
          <a:noFill/>
          <a:ln>
            <a:noFill/>
          </a:ln>
          <a:effectLst>
            <a:outerShdw blurRad="57150" dist="19050" dir="5400000" algn="bl" rotWithShape="0">
              <a:srgbClr val="000000">
                <a:alpha val="50000"/>
              </a:srgbClr>
            </a:outerShdw>
          </a:effectLst>
        </p:spPr>
      </p:pic>
      <p:sp>
        <p:nvSpPr>
          <p:cNvPr id="3" name="Rectangle 1">
            <a:extLst>
              <a:ext uri="{FF2B5EF4-FFF2-40B4-BE49-F238E27FC236}">
                <a16:creationId xmlns:a16="http://schemas.microsoft.com/office/drawing/2014/main" id="{EF6FF17A-7370-41CB-9D46-9270942C0AF0}"/>
              </a:ext>
            </a:extLst>
          </p:cNvPr>
          <p:cNvSpPr>
            <a:spLocks noChangeArrowheads="1"/>
          </p:cNvSpPr>
          <p:nvPr/>
        </p:nvSpPr>
        <p:spPr bwMode="auto">
          <a:xfrm>
            <a:off x="595680" y="1679420"/>
            <a:ext cx="8351676" cy="445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system performs real-time person detection and identification.</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It automates surveillance monitoring effectively.</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Face recognition improves identification accuracy.</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Tracking ensures continuous monitoring of individuals.</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Alert system enhances security response time.</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The proposed solution provides a reliable smart surveillance framework.</a:t>
            </a:r>
            <a:endParaRPr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 name="Picture 1" descr="Conclusion Vector Outline Icon Design Illustration Assessment Symbol On ...">
            <a:extLst>
              <a:ext uri="{FF2B5EF4-FFF2-40B4-BE49-F238E27FC236}">
                <a16:creationId xmlns:a16="http://schemas.microsoft.com/office/drawing/2014/main" id="{E1417F83-D32B-774D-0E93-4A11EEC0113C}"/>
              </a:ext>
            </a:extLst>
          </p:cNvPr>
          <p:cNvPicPr>
            <a:picLocks noChangeAspect="1"/>
          </p:cNvPicPr>
          <p:nvPr/>
        </p:nvPicPr>
        <p:blipFill>
          <a:blip r:embed="rId5"/>
          <a:stretch>
            <a:fillRect/>
          </a:stretch>
        </p:blipFill>
        <p:spPr>
          <a:xfrm>
            <a:off x="8777742" y="2318863"/>
            <a:ext cx="3414258" cy="3027323"/>
          </a:xfrm>
          <a:prstGeom prst="rect">
            <a:avLst/>
          </a:prstGeom>
        </p:spPr>
      </p:pic>
      <p:sp>
        <p:nvSpPr>
          <p:cNvPr id="4" name="Slide Number Placeholder 3">
            <a:extLst>
              <a:ext uri="{FF2B5EF4-FFF2-40B4-BE49-F238E27FC236}">
                <a16:creationId xmlns:a16="http://schemas.microsoft.com/office/drawing/2014/main" id="{C426E43C-326B-D2D1-6CDE-E2ADEB578EE4}"/>
              </a:ext>
            </a:extLst>
          </p:cNvPr>
          <p:cNvSpPr>
            <a:spLocks noGrp="1"/>
          </p:cNvSpPr>
          <p:nvPr>
            <p:ph type="sldNum" sz="quarter" idx="12"/>
          </p:nvPr>
        </p:nvSpPr>
        <p:spPr/>
        <p:txBody>
          <a:bodyPr/>
          <a:lstStyle/>
          <a:p>
            <a:fld id="{04AD05EE-9B04-45B4-BE98-77F3AF7FEEAF}" type="slidenum">
              <a:rPr lang="en-US" smtClean="0"/>
              <a:t>17</a:t>
            </a:fld>
            <a:endParaRPr lang="en-US"/>
          </a:p>
        </p:txBody>
      </p:sp>
    </p:spTree>
    <p:extLst>
      <p:ext uri="{BB962C8B-B14F-4D97-AF65-F5344CB8AC3E}">
        <p14:creationId xmlns:p14="http://schemas.microsoft.com/office/powerpoint/2010/main" val="2730817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445A1D54-15AF-DA66-40DD-AACBFB150B85}"/>
            </a:ext>
          </a:extLst>
        </p:cNvPr>
        <p:cNvGrpSpPr/>
        <p:nvPr/>
      </p:nvGrpSpPr>
      <p:grpSpPr>
        <a:xfrm>
          <a:off x="0" y="0"/>
          <a:ext cx="0" cy="0"/>
          <a:chOff x="0" y="0"/>
          <a:chExt cx="0" cy="0"/>
        </a:xfrm>
      </p:grpSpPr>
      <p:sp>
        <p:nvSpPr>
          <p:cNvPr id="162" name="Google Shape;162;p21">
            <a:extLst>
              <a:ext uri="{FF2B5EF4-FFF2-40B4-BE49-F238E27FC236}">
                <a16:creationId xmlns:a16="http://schemas.microsoft.com/office/drawing/2014/main" id="{03706423-1C6A-63FE-EDEC-BE3E82E36FB6}"/>
              </a:ext>
            </a:extLst>
          </p:cNvPr>
          <p:cNvSpPr txBox="1">
            <a:spLocks noGrp="1"/>
          </p:cNvSpPr>
          <p:nvPr>
            <p:ph type="ctrTitle"/>
          </p:nvPr>
        </p:nvSpPr>
        <p:spPr>
          <a:xfrm>
            <a:off x="2842352" y="316050"/>
            <a:ext cx="5935390" cy="753633"/>
          </a:xfrm>
          <a:prstGeom prst="rect">
            <a:avLst/>
          </a:prstGeom>
        </p:spPr>
        <p:txBody>
          <a:bodyPr spcFirstLastPara="1" vert="horz" wrap="square" lIns="121900" tIns="121900" rIns="121900" bIns="121900" rtlCol="0" anchor="b" anchorCtr="0">
            <a:normAutofit fontScale="90000"/>
          </a:bodyPr>
          <a:lstStyle/>
          <a:p>
            <a:pPr>
              <a:spcBef>
                <a:spcPts val="0"/>
              </a:spcBef>
            </a:pPr>
            <a:r>
              <a:rPr lang="en-GB" sz="4400">
                <a:solidFill>
                  <a:srgbClr val="FF0000"/>
                </a:solidFill>
                <a:latin typeface="Times New Roman"/>
                <a:ea typeface="Times New Roman"/>
                <a:cs typeface="Times New Roman"/>
                <a:sym typeface="Times New Roman"/>
              </a:rPr>
              <a:t>Future scope</a:t>
            </a:r>
            <a:endParaRPr sz="4400">
              <a:solidFill>
                <a:srgbClr val="FF0000"/>
              </a:solidFill>
              <a:latin typeface="Times New Roman"/>
              <a:ea typeface="Times New Roman"/>
              <a:cs typeface="Times New Roman"/>
              <a:sym typeface="Times New Roman"/>
            </a:endParaRPr>
          </a:p>
        </p:txBody>
      </p:sp>
      <p:pic>
        <p:nvPicPr>
          <p:cNvPr id="164" name="Google Shape;164;p21">
            <a:extLst>
              <a:ext uri="{FF2B5EF4-FFF2-40B4-BE49-F238E27FC236}">
                <a16:creationId xmlns:a16="http://schemas.microsoft.com/office/drawing/2014/main" id="{D4417D3E-D16E-0D43-97B5-F06CBE583517}"/>
              </a:ext>
            </a:extLst>
          </p:cNvPr>
          <p:cNvPicPr preferRelativeResize="0"/>
          <p:nvPr/>
        </p:nvPicPr>
        <p:blipFill>
          <a:blip r:embed="rId3">
            <a:alphaModFix/>
          </a:blip>
          <a:stretch>
            <a:fillRect/>
          </a:stretch>
        </p:blipFill>
        <p:spPr>
          <a:xfrm>
            <a:off x="11036334" y="117833"/>
            <a:ext cx="1026833" cy="1190867"/>
          </a:xfrm>
          <a:prstGeom prst="rect">
            <a:avLst/>
          </a:prstGeom>
          <a:noFill/>
          <a:ln>
            <a:noFill/>
          </a:ln>
          <a:effectLst>
            <a:outerShdw blurRad="57150" dist="19050" dir="5400000" algn="bl" rotWithShape="0">
              <a:srgbClr val="000000">
                <a:alpha val="50000"/>
              </a:srgbClr>
            </a:outerShdw>
          </a:effectLst>
        </p:spPr>
      </p:pic>
      <p:pic>
        <p:nvPicPr>
          <p:cNvPr id="165" name="Google Shape;165;p21">
            <a:extLst>
              <a:ext uri="{FF2B5EF4-FFF2-40B4-BE49-F238E27FC236}">
                <a16:creationId xmlns:a16="http://schemas.microsoft.com/office/drawing/2014/main" id="{28730042-EEB5-6F36-F0EB-AC6EF7018B55}"/>
              </a:ext>
            </a:extLst>
          </p:cNvPr>
          <p:cNvPicPr preferRelativeResize="0"/>
          <p:nvPr/>
        </p:nvPicPr>
        <p:blipFill>
          <a:blip r:embed="rId4">
            <a:alphaModFix/>
          </a:blip>
          <a:stretch>
            <a:fillRect/>
          </a:stretch>
        </p:blipFill>
        <p:spPr>
          <a:xfrm>
            <a:off x="80568" y="117833"/>
            <a:ext cx="1026833" cy="1190867"/>
          </a:xfrm>
          <a:prstGeom prst="rect">
            <a:avLst/>
          </a:prstGeom>
          <a:noFill/>
          <a:ln>
            <a:noFill/>
          </a:ln>
          <a:effectLst>
            <a:outerShdw blurRad="57150" dist="19050" dir="5400000" algn="bl" rotWithShape="0">
              <a:srgbClr val="000000">
                <a:alpha val="50000"/>
              </a:srgbClr>
            </a:outerShdw>
          </a:effectLst>
        </p:spPr>
      </p:pic>
      <p:sp>
        <p:nvSpPr>
          <p:cNvPr id="2" name="Rectangle 1">
            <a:extLst>
              <a:ext uri="{FF2B5EF4-FFF2-40B4-BE49-F238E27FC236}">
                <a16:creationId xmlns:a16="http://schemas.microsoft.com/office/drawing/2014/main" id="{1C5CF513-E39A-3189-C610-AA12DE835C1F}"/>
              </a:ext>
            </a:extLst>
          </p:cNvPr>
          <p:cNvSpPr>
            <a:spLocks noChangeArrowheads="1"/>
          </p:cNvSpPr>
          <p:nvPr/>
        </p:nvSpPr>
        <p:spPr bwMode="auto">
          <a:xfrm>
            <a:off x="3460809" y="1880548"/>
            <a:ext cx="8602358" cy="39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Integration with cloud-based storage and analytics.</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Deployment on edge devices for faster processing.</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Multi-camera synchronization and cross-camera tracking.</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Implementation of advanced tracking algorithms (Deep SORT).</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Integration with biometric systems (fingerprint, iris).</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Enhancement using AI-based behavior analysis and anomaly detection.</a:t>
            </a:r>
            <a:endParaRPr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2" descr="Premium Vector | Vector Design Eye Recognition Icon Style">
            <a:extLst>
              <a:ext uri="{FF2B5EF4-FFF2-40B4-BE49-F238E27FC236}">
                <a16:creationId xmlns:a16="http://schemas.microsoft.com/office/drawing/2014/main" id="{4AD84C2D-9F52-DED2-1FAB-59CEE3547881}"/>
              </a:ext>
            </a:extLst>
          </p:cNvPr>
          <p:cNvPicPr>
            <a:picLocks noChangeAspect="1"/>
          </p:cNvPicPr>
          <p:nvPr/>
        </p:nvPicPr>
        <p:blipFill>
          <a:blip r:embed="rId5"/>
          <a:stretch>
            <a:fillRect/>
          </a:stretch>
        </p:blipFill>
        <p:spPr>
          <a:xfrm>
            <a:off x="600635" y="2528047"/>
            <a:ext cx="2743200" cy="2743200"/>
          </a:xfrm>
          <a:prstGeom prst="rect">
            <a:avLst/>
          </a:prstGeom>
        </p:spPr>
      </p:pic>
      <p:sp>
        <p:nvSpPr>
          <p:cNvPr id="4" name="Slide Number Placeholder 3">
            <a:extLst>
              <a:ext uri="{FF2B5EF4-FFF2-40B4-BE49-F238E27FC236}">
                <a16:creationId xmlns:a16="http://schemas.microsoft.com/office/drawing/2014/main" id="{9ACB6DE5-019C-B53E-5293-6E686B185941}"/>
              </a:ext>
            </a:extLst>
          </p:cNvPr>
          <p:cNvSpPr>
            <a:spLocks noGrp="1"/>
          </p:cNvSpPr>
          <p:nvPr>
            <p:ph type="sldNum" sz="quarter" idx="12"/>
          </p:nvPr>
        </p:nvSpPr>
        <p:spPr/>
        <p:txBody>
          <a:bodyPr/>
          <a:lstStyle/>
          <a:p>
            <a:fld id="{04AD05EE-9B04-45B4-BE98-77F3AF7FEEAF}" type="slidenum">
              <a:rPr lang="en-US" smtClean="0"/>
              <a:t>18</a:t>
            </a:fld>
            <a:endParaRPr lang="en-US"/>
          </a:p>
        </p:txBody>
      </p:sp>
    </p:spTree>
    <p:extLst>
      <p:ext uri="{BB962C8B-B14F-4D97-AF65-F5344CB8AC3E}">
        <p14:creationId xmlns:p14="http://schemas.microsoft.com/office/powerpoint/2010/main" val="36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4C2A046B-915E-AAC0-AFCC-42C5EB74C320}"/>
            </a:ext>
          </a:extLst>
        </p:cNvPr>
        <p:cNvGrpSpPr/>
        <p:nvPr/>
      </p:nvGrpSpPr>
      <p:grpSpPr>
        <a:xfrm>
          <a:off x="0" y="0"/>
          <a:ext cx="0" cy="0"/>
          <a:chOff x="0" y="0"/>
          <a:chExt cx="0" cy="0"/>
        </a:xfrm>
      </p:grpSpPr>
      <p:sp>
        <p:nvSpPr>
          <p:cNvPr id="162" name="Google Shape;162;p21">
            <a:extLst>
              <a:ext uri="{FF2B5EF4-FFF2-40B4-BE49-F238E27FC236}">
                <a16:creationId xmlns:a16="http://schemas.microsoft.com/office/drawing/2014/main" id="{F44B1BCC-2166-94CE-8B44-49E12DDCA2E5}"/>
              </a:ext>
            </a:extLst>
          </p:cNvPr>
          <p:cNvSpPr txBox="1">
            <a:spLocks noGrp="1"/>
          </p:cNvSpPr>
          <p:nvPr>
            <p:ph type="ctrTitle"/>
          </p:nvPr>
        </p:nvSpPr>
        <p:spPr>
          <a:xfrm>
            <a:off x="2842352" y="316050"/>
            <a:ext cx="5935390" cy="753633"/>
          </a:xfrm>
          <a:prstGeom prst="rect">
            <a:avLst/>
          </a:prstGeom>
        </p:spPr>
        <p:txBody>
          <a:bodyPr spcFirstLastPara="1" vert="horz" wrap="square" lIns="121900" tIns="121900" rIns="121900" bIns="121900" rtlCol="0" anchor="b" anchorCtr="0">
            <a:normAutofit fontScale="90000"/>
          </a:bodyPr>
          <a:lstStyle/>
          <a:p>
            <a:pPr>
              <a:spcBef>
                <a:spcPts val="0"/>
              </a:spcBef>
            </a:pPr>
            <a:r>
              <a:rPr lang="en-GB" sz="4400">
                <a:solidFill>
                  <a:srgbClr val="FF0000"/>
                </a:solidFill>
                <a:latin typeface="Times New Roman"/>
                <a:ea typeface="Times New Roman"/>
                <a:cs typeface="Times New Roman"/>
                <a:sym typeface="Times New Roman"/>
              </a:rPr>
              <a:t>References </a:t>
            </a:r>
            <a:endParaRPr sz="4400">
              <a:solidFill>
                <a:srgbClr val="FF0000"/>
              </a:solidFill>
              <a:latin typeface="Times New Roman"/>
              <a:ea typeface="Times New Roman"/>
              <a:cs typeface="Times New Roman"/>
              <a:sym typeface="Times New Roman"/>
            </a:endParaRPr>
          </a:p>
        </p:txBody>
      </p:sp>
      <p:pic>
        <p:nvPicPr>
          <p:cNvPr id="164" name="Google Shape;164;p21">
            <a:extLst>
              <a:ext uri="{FF2B5EF4-FFF2-40B4-BE49-F238E27FC236}">
                <a16:creationId xmlns:a16="http://schemas.microsoft.com/office/drawing/2014/main" id="{10357565-3814-743A-717E-E19CF8DE2619}"/>
              </a:ext>
            </a:extLst>
          </p:cNvPr>
          <p:cNvPicPr preferRelativeResize="0"/>
          <p:nvPr/>
        </p:nvPicPr>
        <p:blipFill>
          <a:blip r:embed="rId3">
            <a:alphaModFix/>
          </a:blip>
          <a:stretch>
            <a:fillRect/>
          </a:stretch>
        </p:blipFill>
        <p:spPr>
          <a:xfrm>
            <a:off x="11036334" y="117833"/>
            <a:ext cx="1026833" cy="1190867"/>
          </a:xfrm>
          <a:prstGeom prst="rect">
            <a:avLst/>
          </a:prstGeom>
          <a:noFill/>
          <a:ln>
            <a:noFill/>
          </a:ln>
          <a:effectLst>
            <a:outerShdw blurRad="57150" dist="19050" dir="5400000" algn="bl" rotWithShape="0">
              <a:srgbClr val="000000">
                <a:alpha val="50000"/>
              </a:srgbClr>
            </a:outerShdw>
          </a:effectLst>
        </p:spPr>
      </p:pic>
      <p:pic>
        <p:nvPicPr>
          <p:cNvPr id="165" name="Google Shape;165;p21">
            <a:extLst>
              <a:ext uri="{FF2B5EF4-FFF2-40B4-BE49-F238E27FC236}">
                <a16:creationId xmlns:a16="http://schemas.microsoft.com/office/drawing/2014/main" id="{10847726-1E64-B65E-6576-B2734A459A16}"/>
              </a:ext>
            </a:extLst>
          </p:cNvPr>
          <p:cNvPicPr preferRelativeResize="0"/>
          <p:nvPr/>
        </p:nvPicPr>
        <p:blipFill>
          <a:blip r:embed="rId4">
            <a:alphaModFix/>
          </a:blip>
          <a:stretch>
            <a:fillRect/>
          </a:stretch>
        </p:blipFill>
        <p:spPr>
          <a:xfrm>
            <a:off x="80568" y="117833"/>
            <a:ext cx="1026833" cy="1190867"/>
          </a:xfrm>
          <a:prstGeom prst="rect">
            <a:avLst/>
          </a:prstGeom>
          <a:noFill/>
          <a:ln>
            <a:noFill/>
          </a:ln>
          <a:effectLst>
            <a:outerShdw blurRad="57150" dist="19050" dir="5400000" algn="bl" rotWithShape="0">
              <a:srgbClr val="000000">
                <a:alpha val="50000"/>
              </a:srgbClr>
            </a:outerShdw>
          </a:effectLst>
        </p:spPr>
      </p:pic>
      <p:sp>
        <p:nvSpPr>
          <p:cNvPr id="3" name="Rectangle 1">
            <a:extLst>
              <a:ext uri="{FF2B5EF4-FFF2-40B4-BE49-F238E27FC236}">
                <a16:creationId xmlns:a16="http://schemas.microsoft.com/office/drawing/2014/main" id="{367DDEE9-1601-575E-D13B-91B81DA936B1}"/>
              </a:ext>
            </a:extLst>
          </p:cNvPr>
          <p:cNvSpPr>
            <a:spLocks noChangeArrowheads="1"/>
          </p:cNvSpPr>
          <p:nvPr/>
        </p:nvSpPr>
        <p:spPr bwMode="auto">
          <a:xfrm>
            <a:off x="748594" y="3784239"/>
            <a:ext cx="10694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spcBef>
                <a:spcPct val="0"/>
              </a:spcBef>
              <a:spcAft>
                <a:spcPct val="0"/>
              </a:spcAft>
              <a:buClrTx/>
              <a:buSzTx/>
              <a:buFont typeface="Arial" panose="020B0604020202020204" pitchFamily="34" charset="0"/>
              <a:buChar char="•"/>
              <a:tabLst/>
            </a:pPr>
            <a:endParaRPr lang="en-US" altLang="en-US" sz="2000" b="0" u="none" strike="noStrike" cap="none" normalizeH="0" baseline="0">
              <a:ln>
                <a:noFill/>
              </a:ln>
              <a:effectLst/>
              <a:latin typeface="Times New Roman"/>
              <a:cs typeface="Times New Roman"/>
            </a:endParaRPr>
          </a:p>
        </p:txBody>
      </p:sp>
      <p:sp>
        <p:nvSpPr>
          <p:cNvPr id="2" name="Slide Number Placeholder 1">
            <a:extLst>
              <a:ext uri="{FF2B5EF4-FFF2-40B4-BE49-F238E27FC236}">
                <a16:creationId xmlns:a16="http://schemas.microsoft.com/office/drawing/2014/main" id="{722CD009-A0B9-BE97-02B9-16E71E382EDD}"/>
              </a:ext>
            </a:extLst>
          </p:cNvPr>
          <p:cNvSpPr>
            <a:spLocks noGrp="1"/>
          </p:cNvSpPr>
          <p:nvPr>
            <p:ph type="sldNum" sz="quarter" idx="12"/>
          </p:nvPr>
        </p:nvSpPr>
        <p:spPr/>
        <p:txBody>
          <a:bodyPr/>
          <a:lstStyle/>
          <a:p>
            <a:fld id="{04AD05EE-9B04-45B4-BE98-77F3AF7FEEAF}" type="slidenum">
              <a:rPr lang="en-US" smtClean="0"/>
              <a:t>19</a:t>
            </a:fld>
            <a:endParaRPr lang="en-US"/>
          </a:p>
        </p:txBody>
      </p:sp>
      <p:sp>
        <p:nvSpPr>
          <p:cNvPr id="4" name="Rectangle 1">
            <a:extLst>
              <a:ext uri="{FF2B5EF4-FFF2-40B4-BE49-F238E27FC236}">
                <a16:creationId xmlns:a16="http://schemas.microsoft.com/office/drawing/2014/main" id="{6153A961-8E41-8048-DE55-43BEE15D9401}"/>
              </a:ext>
            </a:extLst>
          </p:cNvPr>
          <p:cNvSpPr>
            <a:spLocks noChangeArrowheads="1"/>
          </p:cNvSpPr>
          <p:nvPr/>
        </p:nvSpPr>
        <p:spPr bwMode="auto">
          <a:xfrm>
            <a:off x="418860" y="1201321"/>
            <a:ext cx="11130890" cy="55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Perez-Montes, A. et al., 2023. Real-Time Face Verification Methods for Surveillance Applications. IEEE Access.</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Hussien, S. A., &amp; Abed, A. A., 2023. Person Re-Identification using YOLO and </a:t>
            </a:r>
            <a:r>
              <a:rPr lang="en-US" altLang="en-US" sz="2400" dirty="0" err="1">
                <a:latin typeface="Times New Roman" panose="02020603050405020304" pitchFamily="18" charset="0"/>
                <a:cs typeface="Times New Roman" panose="02020603050405020304" pitchFamily="18" charset="0"/>
              </a:rPr>
              <a:t>OSNet</a:t>
            </a:r>
            <a:r>
              <a:rPr lang="en-US" altLang="en-US" sz="2400" dirty="0">
                <a:latin typeface="Times New Roman" panose="02020603050405020304" pitchFamily="18" charset="0"/>
                <a:cs typeface="Times New Roman" panose="02020603050405020304" pitchFamily="18" charset="0"/>
              </a:rPr>
              <a:t>. International Journal of Intelligent Systems.</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Zhang, Y. et al., 2023. Vision-Language Based Person Re-Identification for Surveillance. Pattern Recognition Journal.</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Kumar, R. et al., 2024. A Systematic Review of Facial Recognition Algorithms. Information Journal.</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Singh, P. et al., 2023. Deep Learning Approaches for Person Re-Identification. Springer Multimedia Tools and Applications. on and Image Understanding.</a:t>
            </a:r>
            <a:endParaRPr kumimoji="0" lang="en-US" altLang="en-US" sz="24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84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D12C-61AC-0362-8B4C-8DBF078417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68C4B9-B757-0CFF-D22E-4286C6FC7889}"/>
              </a:ext>
            </a:extLst>
          </p:cNvPr>
          <p:cNvSpPr>
            <a:spLocks noGrp="1"/>
          </p:cNvSpPr>
          <p:nvPr>
            <p:ph type="title"/>
          </p:nvPr>
        </p:nvSpPr>
        <p:spPr>
          <a:xfrm>
            <a:off x="3073706" y="215227"/>
            <a:ext cx="5412120" cy="838200"/>
          </a:xfrm>
        </p:spPr>
        <p:txBody>
          <a:bodyPr/>
          <a:lstStyle/>
          <a:p>
            <a:pPr algn="ctr"/>
            <a:r>
              <a:rPr lang="en-US">
                <a:solidFill>
                  <a:srgbClr val="FF0000"/>
                </a:solidFill>
                <a:latin typeface="Times New Roman" panose="02020603050405020304" pitchFamily="18" charset="0"/>
                <a:cs typeface="Times New Roman" panose="02020603050405020304" pitchFamily="18" charset="0"/>
              </a:rPr>
              <a:t>Agenda</a:t>
            </a:r>
            <a:endParaRPr lang="en-IN">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2D9731-B866-48A0-78E5-023BB6CB85B8}"/>
              </a:ext>
            </a:extLst>
          </p:cNvPr>
          <p:cNvSpPr>
            <a:spLocks noGrp="1"/>
          </p:cNvSpPr>
          <p:nvPr>
            <p:ph idx="1"/>
          </p:nvPr>
        </p:nvSpPr>
        <p:spPr>
          <a:xfrm>
            <a:off x="1757585" y="1052156"/>
            <a:ext cx="3944196" cy="5485804"/>
          </a:xfrm>
        </p:spPr>
        <p:txBody>
          <a:bodyPr vert="horz" lIns="91440" tIns="45720" rIns="91440" bIns="45720" rtlCol="0" anchor="t">
            <a:noAutofit/>
          </a:bodyPr>
          <a:lstStyle/>
          <a:p>
            <a:r>
              <a:rPr lang="en-US" sz="2400">
                <a:latin typeface="Times New Roman"/>
                <a:cs typeface="Times New Roman"/>
              </a:rPr>
              <a:t>Abstract</a:t>
            </a:r>
          </a:p>
          <a:p>
            <a:r>
              <a:rPr lang="en-US" sz="2400">
                <a:latin typeface="Times New Roman"/>
                <a:cs typeface="Times New Roman"/>
              </a:rPr>
              <a:t>Introduction</a:t>
            </a:r>
          </a:p>
          <a:p>
            <a:r>
              <a:rPr lang="en-US" sz="2400">
                <a:latin typeface="Times New Roman"/>
                <a:cs typeface="Times New Roman"/>
              </a:rPr>
              <a:t>Literature Review</a:t>
            </a:r>
          </a:p>
          <a:p>
            <a:r>
              <a:rPr lang="en-US" sz="2400">
                <a:latin typeface="Times New Roman"/>
                <a:cs typeface="Times New Roman"/>
              </a:rPr>
              <a:t>Problem statement</a:t>
            </a:r>
            <a:endParaRPr lang="en-US" sz="2400">
              <a:latin typeface="Times New Roman" panose="02020603050405020304" pitchFamily="18" charset="0"/>
              <a:cs typeface="Times New Roman" panose="02020603050405020304" pitchFamily="18" charset="0"/>
            </a:endParaRPr>
          </a:p>
          <a:p>
            <a:r>
              <a:rPr lang="en-US" sz="2400">
                <a:effectLst/>
                <a:latin typeface="Times New Roman"/>
                <a:cs typeface="Times New Roman"/>
              </a:rPr>
              <a:t>Objectives</a:t>
            </a:r>
          </a:p>
          <a:p>
            <a:r>
              <a:rPr lang="en-US" sz="2400">
                <a:latin typeface="Times New Roman"/>
                <a:cs typeface="Times New Roman"/>
              </a:rPr>
              <a:t>Proposed methodology</a:t>
            </a:r>
          </a:p>
          <a:p>
            <a:r>
              <a:rPr lang="en-US" sz="2400">
                <a:latin typeface="Times New Roman"/>
                <a:cs typeface="Times New Roman"/>
              </a:rPr>
              <a:t>Modules</a:t>
            </a:r>
          </a:p>
          <a:p>
            <a:r>
              <a:rPr lang="en-US" sz="2400">
                <a:latin typeface="Times New Roman"/>
                <a:cs typeface="Times New Roman"/>
              </a:rPr>
              <a:t>Architecture diagram</a:t>
            </a:r>
          </a:p>
          <a:p>
            <a:r>
              <a:rPr lang="en-US" sz="2400">
                <a:latin typeface="Times New Roman"/>
                <a:cs typeface="Times New Roman"/>
              </a:rPr>
              <a:t>Implementation</a:t>
            </a:r>
          </a:p>
          <a:p>
            <a:r>
              <a:rPr lang="en-US" sz="2400">
                <a:latin typeface="Times New Roman"/>
                <a:cs typeface="Times New Roman"/>
              </a:rPr>
              <a:t>Future scope</a:t>
            </a:r>
          </a:p>
          <a:p>
            <a:r>
              <a:rPr lang="en-US" sz="2400">
                <a:effectLst/>
                <a:latin typeface="Times New Roman"/>
                <a:cs typeface="Times New Roman"/>
              </a:rPr>
              <a:t>Conclusion</a:t>
            </a:r>
          </a:p>
          <a:p>
            <a:r>
              <a:rPr lang="en-US" sz="2400">
                <a:effectLst/>
                <a:latin typeface="Times New Roman"/>
                <a:cs typeface="Times New Roman"/>
              </a:rPr>
              <a:t>References</a:t>
            </a:r>
          </a:p>
          <a:p>
            <a:endParaRPr lang="en-US" sz="2400">
              <a:effectLst/>
              <a:latin typeface="Times New Roman" panose="02020603050405020304" pitchFamily="18" charset="0"/>
              <a:cs typeface="Times New Roman" panose="02020603050405020304" pitchFamily="18" charset="0"/>
            </a:endParaRPr>
          </a:p>
          <a:p>
            <a:endParaRPr lang="en-US" sz="2400">
              <a:effectLst/>
              <a:latin typeface="Times New Roman" panose="02020603050405020304" pitchFamily="18" charset="0"/>
              <a:cs typeface="Times New Roman" panose="02020603050405020304" pitchFamily="18" charset="0"/>
            </a:endParaRPr>
          </a:p>
        </p:txBody>
      </p:sp>
      <p:pic>
        <p:nvPicPr>
          <p:cNvPr id="4" name="object 4">
            <a:extLst>
              <a:ext uri="{FF2B5EF4-FFF2-40B4-BE49-F238E27FC236}">
                <a16:creationId xmlns:a16="http://schemas.microsoft.com/office/drawing/2014/main" id="{38324CCD-6360-9BF1-B2F2-87DE79958D28}"/>
              </a:ext>
            </a:extLst>
          </p:cNvPr>
          <p:cNvPicPr/>
          <p:nvPr/>
        </p:nvPicPr>
        <p:blipFill>
          <a:blip r:embed="rId2" cstate="print"/>
          <a:stretch>
            <a:fillRect/>
          </a:stretch>
        </p:blipFill>
        <p:spPr>
          <a:xfrm>
            <a:off x="281152" y="0"/>
            <a:ext cx="1103582" cy="1342897"/>
          </a:xfrm>
          <a:prstGeom prst="rect">
            <a:avLst/>
          </a:prstGeom>
        </p:spPr>
      </p:pic>
      <p:pic>
        <p:nvPicPr>
          <p:cNvPr id="5" name="object 5">
            <a:extLst>
              <a:ext uri="{FF2B5EF4-FFF2-40B4-BE49-F238E27FC236}">
                <a16:creationId xmlns:a16="http://schemas.microsoft.com/office/drawing/2014/main" id="{93BE3B74-8419-CA88-5A49-612CD4FDEB1D}"/>
              </a:ext>
            </a:extLst>
          </p:cNvPr>
          <p:cNvPicPr/>
          <p:nvPr/>
        </p:nvPicPr>
        <p:blipFill>
          <a:blip r:embed="rId3" cstate="print"/>
          <a:stretch>
            <a:fillRect/>
          </a:stretch>
        </p:blipFill>
        <p:spPr>
          <a:xfrm>
            <a:off x="10525089" y="0"/>
            <a:ext cx="1520062" cy="1342897"/>
          </a:xfrm>
          <a:prstGeom prst="rect">
            <a:avLst/>
          </a:prstGeom>
        </p:spPr>
      </p:pic>
      <p:pic>
        <p:nvPicPr>
          <p:cNvPr id="10" name="Picture 9">
            <a:extLst>
              <a:ext uri="{FF2B5EF4-FFF2-40B4-BE49-F238E27FC236}">
                <a16:creationId xmlns:a16="http://schemas.microsoft.com/office/drawing/2014/main" id="{BBC4A92F-AB71-465E-5D5A-D9CD1D970CDC}"/>
              </a:ext>
            </a:extLst>
          </p:cNvPr>
          <p:cNvPicPr>
            <a:picLocks noChangeAspect="1"/>
          </p:cNvPicPr>
          <p:nvPr/>
        </p:nvPicPr>
        <p:blipFill>
          <a:blip r:embed="rId4"/>
          <a:srcRect l="11203" t="1787" r="4620" b="5704"/>
          <a:stretch>
            <a:fillRect/>
          </a:stretch>
        </p:blipFill>
        <p:spPr>
          <a:xfrm>
            <a:off x="6546267" y="1496712"/>
            <a:ext cx="4738853" cy="3928818"/>
          </a:xfrm>
          <a:prstGeom prst="rect">
            <a:avLst/>
          </a:prstGeom>
        </p:spPr>
      </p:pic>
      <p:sp>
        <p:nvSpPr>
          <p:cNvPr id="6" name="Slide Number Placeholder 5">
            <a:extLst>
              <a:ext uri="{FF2B5EF4-FFF2-40B4-BE49-F238E27FC236}">
                <a16:creationId xmlns:a16="http://schemas.microsoft.com/office/drawing/2014/main" id="{48AE5211-C24B-0A8C-C132-E2DC77D91D2B}"/>
              </a:ext>
            </a:extLst>
          </p:cNvPr>
          <p:cNvSpPr>
            <a:spLocks noGrp="1"/>
          </p:cNvSpPr>
          <p:nvPr>
            <p:ph type="sldNum" sz="quarter" idx="12"/>
          </p:nvPr>
        </p:nvSpPr>
        <p:spPr/>
        <p:txBody>
          <a:bodyPr/>
          <a:lstStyle/>
          <a:p>
            <a:fld id="{04AD05EE-9B04-45B4-BE98-77F3AF7FEEAF}" type="slidenum">
              <a:rPr lang="en-US" smtClean="0"/>
              <a:t>2</a:t>
            </a:fld>
            <a:endParaRPr lang="en-US"/>
          </a:p>
        </p:txBody>
      </p:sp>
    </p:spTree>
    <p:extLst>
      <p:ext uri="{BB962C8B-B14F-4D97-AF65-F5344CB8AC3E}">
        <p14:creationId xmlns:p14="http://schemas.microsoft.com/office/powerpoint/2010/main" val="2258792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916B85-BD75-C56B-9DCA-78AE0ABA713A}"/>
              </a:ext>
            </a:extLst>
          </p:cNvPr>
          <p:cNvSpPr>
            <a:spLocks noGrp="1"/>
          </p:cNvSpPr>
          <p:nvPr>
            <p:ph type="sldNum" sz="quarter" idx="12"/>
          </p:nvPr>
        </p:nvSpPr>
        <p:spPr/>
        <p:txBody>
          <a:bodyPr/>
          <a:lstStyle/>
          <a:p>
            <a:fld id="{04AD05EE-9B04-45B4-BE98-77F3AF7FEEAF}" type="slidenum">
              <a:rPr lang="en-US" smtClean="0"/>
              <a:t>20</a:t>
            </a:fld>
            <a:endParaRPr lang="en-US"/>
          </a:p>
        </p:txBody>
      </p:sp>
      <p:pic>
        <p:nvPicPr>
          <p:cNvPr id="6" name="Picture 5">
            <a:extLst>
              <a:ext uri="{FF2B5EF4-FFF2-40B4-BE49-F238E27FC236}">
                <a16:creationId xmlns:a16="http://schemas.microsoft.com/office/drawing/2014/main" id="{FD08760E-7C41-B5D6-5AEC-5BF9502230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63930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7C32F-EFA7-9C6F-A5FD-0AD260FC5E6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DAF85D8-33DE-9DC1-6114-EBCE5FE39858}"/>
              </a:ext>
            </a:extLst>
          </p:cNvPr>
          <p:cNvPicPr>
            <a:picLocks noChangeAspect="1"/>
          </p:cNvPicPr>
          <p:nvPr/>
        </p:nvPicPr>
        <p:blipFill>
          <a:blip r:embed="rId2"/>
          <a:stretch>
            <a:fillRect/>
          </a:stretch>
        </p:blipFill>
        <p:spPr>
          <a:xfrm>
            <a:off x="10516689" y="25584"/>
            <a:ext cx="1514475" cy="1343025"/>
          </a:xfrm>
          <a:prstGeom prst="rect">
            <a:avLst/>
          </a:prstGeom>
        </p:spPr>
      </p:pic>
      <p:pic>
        <p:nvPicPr>
          <p:cNvPr id="6" name="Picture 5">
            <a:extLst>
              <a:ext uri="{FF2B5EF4-FFF2-40B4-BE49-F238E27FC236}">
                <a16:creationId xmlns:a16="http://schemas.microsoft.com/office/drawing/2014/main" id="{5878E5E9-D9FA-0EE2-5E8E-44EC042EB193}"/>
              </a:ext>
            </a:extLst>
          </p:cNvPr>
          <p:cNvPicPr>
            <a:picLocks noChangeAspect="1"/>
          </p:cNvPicPr>
          <p:nvPr/>
        </p:nvPicPr>
        <p:blipFill>
          <a:blip r:embed="rId3"/>
          <a:stretch>
            <a:fillRect/>
          </a:stretch>
        </p:blipFill>
        <p:spPr>
          <a:xfrm>
            <a:off x="160836" y="19082"/>
            <a:ext cx="1095375" cy="1343025"/>
          </a:xfrm>
          <a:prstGeom prst="rect">
            <a:avLst/>
          </a:prstGeom>
        </p:spPr>
      </p:pic>
      <p:sp>
        <p:nvSpPr>
          <p:cNvPr id="2" name="TextBox 1">
            <a:extLst>
              <a:ext uri="{FF2B5EF4-FFF2-40B4-BE49-F238E27FC236}">
                <a16:creationId xmlns:a16="http://schemas.microsoft.com/office/drawing/2014/main" id="{E4EDAACD-22D5-3AC3-2946-BF244C80F989}"/>
              </a:ext>
            </a:extLst>
          </p:cNvPr>
          <p:cNvSpPr txBox="1"/>
          <p:nvPr/>
        </p:nvSpPr>
        <p:spPr>
          <a:xfrm>
            <a:off x="1264888" y="305875"/>
            <a:ext cx="8947748" cy="769441"/>
          </a:xfrm>
          <a:prstGeom prst="rect">
            <a:avLst/>
          </a:prstGeom>
          <a:noFill/>
        </p:spPr>
        <p:txBody>
          <a:bodyPr wrap="square" lIns="91440" tIns="45720" rIns="91440" bIns="45720" rtlCol="0" anchor="t">
            <a:spAutoFit/>
          </a:bodyPr>
          <a:lstStyle/>
          <a:p>
            <a:pPr algn="ctr"/>
            <a:r>
              <a:rPr lang="en-US" sz="4400">
                <a:solidFill>
                  <a:srgbClr val="FF0000"/>
                </a:solidFill>
                <a:latin typeface="Times New Roman"/>
                <a:cs typeface="Times New Roman"/>
              </a:rPr>
              <a:t>Abstract</a:t>
            </a:r>
            <a:endParaRPr lang="en-US"/>
          </a:p>
        </p:txBody>
      </p:sp>
      <p:sp>
        <p:nvSpPr>
          <p:cNvPr id="3" name="Slide Number Placeholder 2">
            <a:extLst>
              <a:ext uri="{FF2B5EF4-FFF2-40B4-BE49-F238E27FC236}">
                <a16:creationId xmlns:a16="http://schemas.microsoft.com/office/drawing/2014/main" id="{8D952FAF-956B-E295-BE04-3630A3CBF81C}"/>
              </a:ext>
            </a:extLst>
          </p:cNvPr>
          <p:cNvSpPr>
            <a:spLocks noGrp="1"/>
          </p:cNvSpPr>
          <p:nvPr>
            <p:ph type="sldNum" sz="quarter" idx="12"/>
          </p:nvPr>
        </p:nvSpPr>
        <p:spPr/>
        <p:txBody>
          <a:bodyPr/>
          <a:lstStyle/>
          <a:p>
            <a:fld id="{04AD05EE-9B04-45B4-BE98-77F3AF7FEEAF}" type="slidenum">
              <a:rPr lang="en-US" smtClean="0"/>
              <a:t>3</a:t>
            </a:fld>
            <a:endParaRPr lang="en-US"/>
          </a:p>
        </p:txBody>
      </p:sp>
      <p:sp>
        <p:nvSpPr>
          <p:cNvPr id="7" name="TextBox 6">
            <a:extLst>
              <a:ext uri="{FF2B5EF4-FFF2-40B4-BE49-F238E27FC236}">
                <a16:creationId xmlns:a16="http://schemas.microsoft.com/office/drawing/2014/main" id="{DF1A3869-DE03-AC12-0080-8BF8AE28EBD6}"/>
              </a:ext>
            </a:extLst>
          </p:cNvPr>
          <p:cNvSpPr txBox="1"/>
          <p:nvPr/>
        </p:nvSpPr>
        <p:spPr>
          <a:xfrm>
            <a:off x="1023668" y="1696095"/>
            <a:ext cx="10144663" cy="4613058"/>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This project presents a real-time intelligent surveillance system that integrates face detection, face recognition, and YOLOv8-based object detection to enhance security and monitoring efficiency. The system is capable of identifying registered users, detecting unknown individuals, and recognizing multiple objects simultaneously from live video streams. Advanced deep learning algorithms are used to achieve high accuracy in face recognition and approximately 95% accuracy in unknown person detection, ensuring reliable performance under normal lighting conditions. The system processes video frames in real time with an average response time of less than 2 seconds, making it suitable for practical security applications. YOLOv8 is utilized for fast and efficient object detection, enabling the system to detect various objects with minimal latency. A structured database architecture is implemented using JSON and SQLite to store user information, recognition logs, and system activity records. Additionally, system performance metrics such as detection accuracy, response time, and latency are recorded in CSV format for analysis and evaluation.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8429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92F8-8C1F-B843-9BAA-542C9AD81578}"/>
              </a:ext>
            </a:extLst>
          </p:cNvPr>
          <p:cNvSpPr>
            <a:spLocks noGrp="1"/>
          </p:cNvSpPr>
          <p:nvPr>
            <p:ph type="title"/>
          </p:nvPr>
        </p:nvSpPr>
        <p:spPr>
          <a:xfrm>
            <a:off x="3073706" y="215227"/>
            <a:ext cx="5412120" cy="838200"/>
          </a:xfrm>
        </p:spPr>
        <p:txBody>
          <a:bodyPr/>
          <a:lstStyle/>
          <a:p>
            <a:pPr algn="ctr"/>
            <a:r>
              <a:rPr lang="en-US">
                <a:solidFill>
                  <a:srgbClr val="FF0000"/>
                </a:solidFill>
                <a:latin typeface="Times New Roman" panose="02020603050405020304" pitchFamily="18" charset="0"/>
                <a:cs typeface="Times New Roman" panose="02020603050405020304" pitchFamily="18" charset="0"/>
              </a:rPr>
              <a:t>Introduction</a:t>
            </a:r>
            <a:endParaRPr lang="en-IN">
              <a:solidFill>
                <a:srgbClr val="FF0000"/>
              </a:solidFill>
              <a:latin typeface="Times New Roman" panose="02020603050405020304" pitchFamily="18" charset="0"/>
              <a:cs typeface="Times New Roman" panose="02020603050405020304" pitchFamily="18" charset="0"/>
            </a:endParaRPr>
          </a:p>
        </p:txBody>
      </p:sp>
      <p:pic>
        <p:nvPicPr>
          <p:cNvPr id="4" name="object 4">
            <a:extLst>
              <a:ext uri="{FF2B5EF4-FFF2-40B4-BE49-F238E27FC236}">
                <a16:creationId xmlns:a16="http://schemas.microsoft.com/office/drawing/2014/main" id="{624FC763-F237-D9DB-5F57-D31FAED808F4}"/>
              </a:ext>
            </a:extLst>
          </p:cNvPr>
          <p:cNvPicPr/>
          <p:nvPr/>
        </p:nvPicPr>
        <p:blipFill>
          <a:blip r:embed="rId2" cstate="print"/>
          <a:stretch>
            <a:fillRect/>
          </a:stretch>
        </p:blipFill>
        <p:spPr>
          <a:xfrm>
            <a:off x="308191" y="191642"/>
            <a:ext cx="1103582" cy="1342897"/>
          </a:xfrm>
          <a:prstGeom prst="rect">
            <a:avLst/>
          </a:prstGeom>
        </p:spPr>
      </p:pic>
      <p:pic>
        <p:nvPicPr>
          <p:cNvPr id="5" name="object 5">
            <a:extLst>
              <a:ext uri="{FF2B5EF4-FFF2-40B4-BE49-F238E27FC236}">
                <a16:creationId xmlns:a16="http://schemas.microsoft.com/office/drawing/2014/main" id="{E360F5B1-3961-5806-AB04-2C03522C640E}"/>
              </a:ext>
            </a:extLst>
          </p:cNvPr>
          <p:cNvPicPr/>
          <p:nvPr/>
        </p:nvPicPr>
        <p:blipFill>
          <a:blip r:embed="rId3" cstate="print"/>
          <a:stretch>
            <a:fillRect/>
          </a:stretch>
        </p:blipFill>
        <p:spPr>
          <a:xfrm>
            <a:off x="10514203" y="191643"/>
            <a:ext cx="1520062" cy="1342897"/>
          </a:xfrm>
          <a:prstGeom prst="rect">
            <a:avLst/>
          </a:prstGeom>
        </p:spPr>
      </p:pic>
      <p:pic>
        <p:nvPicPr>
          <p:cNvPr id="1029" name="Picture 5" descr="Premium Vector | Presentation icon logo design template vector isolated ...">
            <a:extLst>
              <a:ext uri="{FF2B5EF4-FFF2-40B4-BE49-F238E27FC236}">
                <a16:creationId xmlns:a16="http://schemas.microsoft.com/office/drawing/2014/main" id="{11A0173F-0036-2B91-7DA0-ACAB3DB42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5826" y="1990846"/>
            <a:ext cx="3706173" cy="3171463"/>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C4B2A578-9B6E-E982-790F-6709E3303094}"/>
              </a:ext>
            </a:extLst>
          </p:cNvPr>
          <p:cNvSpPr>
            <a:spLocks noGrp="1"/>
          </p:cNvSpPr>
          <p:nvPr>
            <p:ph type="sldNum" sz="quarter" idx="12"/>
          </p:nvPr>
        </p:nvSpPr>
        <p:spPr/>
        <p:txBody>
          <a:bodyPr/>
          <a:lstStyle/>
          <a:p>
            <a:fld id="{04AD05EE-9B04-45B4-BE98-77F3AF7FEEAF}" type="slidenum">
              <a:rPr lang="en-US" smtClean="0"/>
              <a:t>4</a:t>
            </a:fld>
            <a:endParaRPr lang="en-US"/>
          </a:p>
        </p:txBody>
      </p:sp>
      <p:sp>
        <p:nvSpPr>
          <p:cNvPr id="3" name="Rectangle 1">
            <a:extLst>
              <a:ext uri="{FF2B5EF4-FFF2-40B4-BE49-F238E27FC236}">
                <a16:creationId xmlns:a16="http://schemas.microsoft.com/office/drawing/2014/main" id="{64B57AA9-08B8-F112-077C-638D7A3797C9}"/>
              </a:ext>
            </a:extLst>
          </p:cNvPr>
          <p:cNvSpPr>
            <a:spLocks noChangeArrowheads="1"/>
          </p:cNvSpPr>
          <p:nvPr/>
        </p:nvSpPr>
        <p:spPr bwMode="auto">
          <a:xfrm>
            <a:off x="534512" y="1990846"/>
            <a:ext cx="8507362" cy="390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Surveillance systems are widely used for security monitoring. </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Traditional CCTV requires manual observation.</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Manual monitoring is time-consuming and error-prone.</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Real-time identification improves security efficiency.</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Deep learning enables accurate detection and recognition.</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This project proposes a web-based intelligent surveillance system.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448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63013-411C-C08A-A49A-654F51FC2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D06E9-75CB-14C8-713E-595269BA9938}"/>
              </a:ext>
            </a:extLst>
          </p:cNvPr>
          <p:cNvSpPr>
            <a:spLocks noGrp="1"/>
          </p:cNvSpPr>
          <p:nvPr>
            <p:ph type="title"/>
          </p:nvPr>
        </p:nvSpPr>
        <p:spPr>
          <a:xfrm>
            <a:off x="3073706" y="215227"/>
            <a:ext cx="5412120" cy="838200"/>
          </a:xfrm>
        </p:spPr>
        <p:txBody>
          <a:bodyPr/>
          <a:lstStyle/>
          <a:p>
            <a:pPr algn="ctr"/>
            <a:r>
              <a:rPr lang="en-US">
                <a:solidFill>
                  <a:srgbClr val="FF0000"/>
                </a:solidFill>
                <a:latin typeface="Times New Roman" panose="02020603050405020304" pitchFamily="18" charset="0"/>
                <a:cs typeface="Times New Roman" panose="02020603050405020304" pitchFamily="18" charset="0"/>
              </a:rPr>
              <a:t>Problem statement</a:t>
            </a:r>
            <a:endParaRPr lang="en-IN">
              <a:solidFill>
                <a:srgbClr val="FF0000"/>
              </a:solidFill>
              <a:latin typeface="Times New Roman" panose="02020603050405020304" pitchFamily="18" charset="0"/>
              <a:cs typeface="Times New Roman" panose="02020603050405020304" pitchFamily="18" charset="0"/>
            </a:endParaRPr>
          </a:p>
        </p:txBody>
      </p:sp>
      <p:pic>
        <p:nvPicPr>
          <p:cNvPr id="4" name="object 4">
            <a:extLst>
              <a:ext uri="{FF2B5EF4-FFF2-40B4-BE49-F238E27FC236}">
                <a16:creationId xmlns:a16="http://schemas.microsoft.com/office/drawing/2014/main" id="{498977D2-4CCA-0CBE-EF92-768B6B9CE217}"/>
              </a:ext>
            </a:extLst>
          </p:cNvPr>
          <p:cNvPicPr/>
          <p:nvPr/>
        </p:nvPicPr>
        <p:blipFill>
          <a:blip r:embed="rId2" cstate="print"/>
          <a:stretch>
            <a:fillRect/>
          </a:stretch>
        </p:blipFill>
        <p:spPr>
          <a:xfrm>
            <a:off x="357352" y="191643"/>
            <a:ext cx="1103582" cy="1342897"/>
          </a:xfrm>
          <a:prstGeom prst="rect">
            <a:avLst/>
          </a:prstGeom>
        </p:spPr>
      </p:pic>
      <p:pic>
        <p:nvPicPr>
          <p:cNvPr id="5" name="object 5">
            <a:extLst>
              <a:ext uri="{FF2B5EF4-FFF2-40B4-BE49-F238E27FC236}">
                <a16:creationId xmlns:a16="http://schemas.microsoft.com/office/drawing/2014/main" id="{4A33F281-5824-F6D6-CEB4-402A38924EF2}"/>
              </a:ext>
            </a:extLst>
          </p:cNvPr>
          <p:cNvPicPr/>
          <p:nvPr/>
        </p:nvPicPr>
        <p:blipFill>
          <a:blip r:embed="rId3" cstate="print"/>
          <a:stretch>
            <a:fillRect/>
          </a:stretch>
        </p:blipFill>
        <p:spPr>
          <a:xfrm>
            <a:off x="10514203" y="191643"/>
            <a:ext cx="1520062" cy="1342897"/>
          </a:xfrm>
          <a:prstGeom prst="rect">
            <a:avLst/>
          </a:prstGeom>
        </p:spPr>
      </p:pic>
      <p:pic>
        <p:nvPicPr>
          <p:cNvPr id="3074" name="Picture 2" descr="Problem Statement and Question icon concept 46932016 Vector Art at Vecteezy">
            <a:extLst>
              <a:ext uri="{FF2B5EF4-FFF2-40B4-BE49-F238E27FC236}">
                <a16:creationId xmlns:a16="http://schemas.microsoft.com/office/drawing/2014/main" id="{A4EE1027-3D07-38A4-9EC2-0B5717AAE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473" y="2314935"/>
            <a:ext cx="3161459" cy="3161459"/>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C93207F5-367E-D7CB-B2C8-B3E203E48E76}"/>
              </a:ext>
            </a:extLst>
          </p:cNvPr>
          <p:cNvSpPr>
            <a:spLocks noGrp="1"/>
          </p:cNvSpPr>
          <p:nvPr>
            <p:ph type="sldNum" sz="quarter" idx="12"/>
          </p:nvPr>
        </p:nvSpPr>
        <p:spPr/>
        <p:txBody>
          <a:bodyPr/>
          <a:lstStyle/>
          <a:p>
            <a:fld id="{04AD05EE-9B04-45B4-BE98-77F3AF7FEEAF}" type="slidenum">
              <a:rPr lang="en-US" smtClean="0"/>
              <a:t>5</a:t>
            </a:fld>
            <a:endParaRPr lang="en-US"/>
          </a:p>
        </p:txBody>
      </p:sp>
      <p:sp>
        <p:nvSpPr>
          <p:cNvPr id="3" name="Rectangle 1">
            <a:extLst>
              <a:ext uri="{FF2B5EF4-FFF2-40B4-BE49-F238E27FC236}">
                <a16:creationId xmlns:a16="http://schemas.microsoft.com/office/drawing/2014/main" id="{1FFD4534-C93B-AFF1-1C32-AB020A844E6C}"/>
              </a:ext>
            </a:extLst>
          </p:cNvPr>
          <p:cNvSpPr>
            <a:spLocks noGrp="1" noChangeArrowheads="1"/>
          </p:cNvSpPr>
          <p:nvPr>
            <p:ph idx="1"/>
          </p:nvPr>
        </p:nvSpPr>
        <p:spPr bwMode="auto">
          <a:xfrm>
            <a:off x="470675" y="1952773"/>
            <a:ext cx="8462798" cy="334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pPr>
            <a:r>
              <a:rPr lang="en-US" altLang="en-US" sz="2400" dirty="0">
                <a:latin typeface="Times New Roman" panose="02020603050405020304" pitchFamily="18" charset="0"/>
                <a:cs typeface="Times New Roman" panose="02020603050405020304" pitchFamily="18" charset="0"/>
              </a:rPr>
              <a:t>CCTV systems only record video.</a:t>
            </a:r>
          </a:p>
          <a:p>
            <a:pPr algn="just" eaLnBrk="0" fontAlgn="base" hangingPunct="0">
              <a:lnSpc>
                <a:spcPct val="150000"/>
              </a:lnSpc>
              <a:spcBef>
                <a:spcPct val="0"/>
              </a:spcBef>
              <a:spcAft>
                <a:spcPct val="0"/>
              </a:spcAft>
            </a:pPr>
            <a:r>
              <a:rPr lang="en-US" altLang="en-US" sz="2400" dirty="0">
                <a:latin typeface="Times New Roman" panose="02020603050405020304" pitchFamily="18" charset="0"/>
                <a:cs typeface="Times New Roman" panose="02020603050405020304" pitchFamily="18" charset="0"/>
              </a:rPr>
              <a:t>Manual monitoring is inefficient.</a:t>
            </a:r>
          </a:p>
          <a:p>
            <a:pPr algn="just" eaLnBrk="0" fontAlgn="base" hangingPunct="0">
              <a:lnSpc>
                <a:spcPct val="150000"/>
              </a:lnSpc>
              <a:spcBef>
                <a:spcPct val="0"/>
              </a:spcBef>
              <a:spcAft>
                <a:spcPct val="0"/>
              </a:spcAft>
            </a:pPr>
            <a:r>
              <a:rPr lang="en-US" altLang="en-US" sz="2400" dirty="0">
                <a:latin typeface="Times New Roman" panose="02020603050405020304" pitchFamily="18" charset="0"/>
                <a:cs typeface="Times New Roman" panose="02020603050405020304" pitchFamily="18" charset="0"/>
              </a:rPr>
              <a:t>Real-time identification is difficult.</a:t>
            </a:r>
          </a:p>
          <a:p>
            <a:pPr algn="just" eaLnBrk="0" fontAlgn="base" hangingPunct="0">
              <a:lnSpc>
                <a:spcPct val="150000"/>
              </a:lnSpc>
              <a:spcBef>
                <a:spcPct val="0"/>
              </a:spcBef>
              <a:spcAft>
                <a:spcPct val="0"/>
              </a:spcAft>
            </a:pPr>
            <a:r>
              <a:rPr lang="en-US" altLang="en-US" sz="2400" dirty="0">
                <a:latin typeface="Times New Roman" panose="02020603050405020304" pitchFamily="18" charset="0"/>
                <a:cs typeface="Times New Roman" panose="02020603050405020304" pitchFamily="18" charset="0"/>
              </a:rPr>
              <a:t>Lighting and occlusion reduce accuracy.</a:t>
            </a:r>
          </a:p>
          <a:p>
            <a:pPr algn="just" eaLnBrk="0" fontAlgn="base" hangingPunct="0">
              <a:lnSpc>
                <a:spcPct val="150000"/>
              </a:lnSpc>
              <a:spcBef>
                <a:spcPct val="0"/>
              </a:spcBef>
              <a:spcAft>
                <a:spcPct val="0"/>
              </a:spcAft>
            </a:pPr>
            <a:r>
              <a:rPr lang="en-US" altLang="en-US" sz="2400" dirty="0">
                <a:latin typeface="Times New Roman" panose="02020603050405020304" pitchFamily="18" charset="0"/>
                <a:cs typeface="Times New Roman" panose="02020603050405020304" pitchFamily="18" charset="0"/>
              </a:rPr>
              <a:t>Unknown person detection is challenging.</a:t>
            </a:r>
          </a:p>
          <a:p>
            <a:pPr algn="just" eaLnBrk="0" fontAlgn="base" hangingPunct="0">
              <a:lnSpc>
                <a:spcPct val="150000"/>
              </a:lnSpc>
              <a:spcBef>
                <a:spcPct val="0"/>
              </a:spcBef>
              <a:spcAft>
                <a:spcPct val="0"/>
              </a:spcAft>
            </a:pPr>
            <a:r>
              <a:rPr lang="en-US" altLang="en-US" sz="2400" dirty="0">
                <a:latin typeface="Times New Roman" panose="02020603050405020304" pitchFamily="18" charset="0"/>
                <a:cs typeface="Times New Roman" panose="02020603050405020304" pitchFamily="18" charset="0"/>
              </a:rPr>
              <a:t>Need for an intelligent automated surveillance system.</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65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4C3865-CD8D-0C44-37BF-57C70F3857AD}"/>
              </a:ext>
            </a:extLst>
          </p:cNvPr>
          <p:cNvPicPr>
            <a:picLocks noChangeAspect="1"/>
          </p:cNvPicPr>
          <p:nvPr/>
        </p:nvPicPr>
        <p:blipFill>
          <a:blip r:embed="rId2"/>
          <a:stretch>
            <a:fillRect/>
          </a:stretch>
        </p:blipFill>
        <p:spPr>
          <a:xfrm>
            <a:off x="10516689" y="162304"/>
            <a:ext cx="1514475" cy="1343025"/>
          </a:xfrm>
          <a:prstGeom prst="rect">
            <a:avLst/>
          </a:prstGeom>
        </p:spPr>
      </p:pic>
      <p:pic>
        <p:nvPicPr>
          <p:cNvPr id="6" name="Picture 5">
            <a:extLst>
              <a:ext uri="{FF2B5EF4-FFF2-40B4-BE49-F238E27FC236}">
                <a16:creationId xmlns:a16="http://schemas.microsoft.com/office/drawing/2014/main" id="{CD1D2679-B1BF-4E75-25FB-D1B1D72F308A}"/>
              </a:ext>
            </a:extLst>
          </p:cNvPr>
          <p:cNvPicPr>
            <a:picLocks noChangeAspect="1"/>
          </p:cNvPicPr>
          <p:nvPr/>
        </p:nvPicPr>
        <p:blipFill>
          <a:blip r:embed="rId3"/>
          <a:stretch>
            <a:fillRect/>
          </a:stretch>
        </p:blipFill>
        <p:spPr>
          <a:xfrm>
            <a:off x="348351" y="162304"/>
            <a:ext cx="1095375" cy="1343025"/>
          </a:xfrm>
          <a:prstGeom prst="rect">
            <a:avLst/>
          </a:prstGeom>
        </p:spPr>
      </p:pic>
      <p:sp>
        <p:nvSpPr>
          <p:cNvPr id="2" name="TextBox 1">
            <a:extLst>
              <a:ext uri="{FF2B5EF4-FFF2-40B4-BE49-F238E27FC236}">
                <a16:creationId xmlns:a16="http://schemas.microsoft.com/office/drawing/2014/main" id="{A5C7E4B5-1DD7-D612-0FBA-E4531592FF23}"/>
              </a:ext>
            </a:extLst>
          </p:cNvPr>
          <p:cNvSpPr txBox="1"/>
          <p:nvPr/>
        </p:nvSpPr>
        <p:spPr>
          <a:xfrm>
            <a:off x="1443727" y="352322"/>
            <a:ext cx="9072962" cy="769441"/>
          </a:xfrm>
          <a:prstGeom prst="rect">
            <a:avLst/>
          </a:prstGeom>
          <a:noFill/>
        </p:spPr>
        <p:txBody>
          <a:bodyPr wrap="square" rtlCol="0">
            <a:spAutoFit/>
          </a:bodyPr>
          <a:lstStyle/>
          <a:p>
            <a:pPr algn="ctr"/>
            <a:r>
              <a:rPr lang="en-US" sz="4400">
                <a:solidFill>
                  <a:srgbClr val="FF0000"/>
                </a:solidFill>
                <a:latin typeface="Times New Roman" panose="02020603050405020304" pitchFamily="18" charset="0"/>
                <a:cs typeface="Times New Roman" panose="02020603050405020304" pitchFamily="18" charset="0"/>
              </a:rPr>
              <a:t>Objectives</a:t>
            </a:r>
          </a:p>
        </p:txBody>
      </p:sp>
      <p:pic>
        <p:nvPicPr>
          <p:cNvPr id="5" name="Picture 4" descr="10 best factors to consider to choose a WordPress theme">
            <a:extLst>
              <a:ext uri="{FF2B5EF4-FFF2-40B4-BE49-F238E27FC236}">
                <a16:creationId xmlns:a16="http://schemas.microsoft.com/office/drawing/2014/main" id="{200B88F3-510C-9FF1-26E1-B1B6BB32F37F}"/>
              </a:ext>
            </a:extLst>
          </p:cNvPr>
          <p:cNvPicPr>
            <a:picLocks noChangeAspect="1"/>
          </p:cNvPicPr>
          <p:nvPr/>
        </p:nvPicPr>
        <p:blipFill>
          <a:blip r:embed="rId4"/>
          <a:srcRect t="451" r="-323" b="303"/>
          <a:stretch>
            <a:fillRect/>
          </a:stretch>
        </p:blipFill>
        <p:spPr>
          <a:xfrm>
            <a:off x="588697" y="1857650"/>
            <a:ext cx="3490324" cy="3658948"/>
          </a:xfrm>
          <a:prstGeom prst="rect">
            <a:avLst/>
          </a:prstGeom>
        </p:spPr>
      </p:pic>
      <p:sp>
        <p:nvSpPr>
          <p:cNvPr id="8" name="Slide Number Placeholder 7">
            <a:extLst>
              <a:ext uri="{FF2B5EF4-FFF2-40B4-BE49-F238E27FC236}">
                <a16:creationId xmlns:a16="http://schemas.microsoft.com/office/drawing/2014/main" id="{1EE903E5-3FD0-8094-473B-C7AB0DF04F44}"/>
              </a:ext>
            </a:extLst>
          </p:cNvPr>
          <p:cNvSpPr>
            <a:spLocks noGrp="1"/>
          </p:cNvSpPr>
          <p:nvPr>
            <p:ph type="sldNum" sz="quarter" idx="12"/>
          </p:nvPr>
        </p:nvSpPr>
        <p:spPr/>
        <p:txBody>
          <a:bodyPr/>
          <a:lstStyle/>
          <a:p>
            <a:fld id="{04AD05EE-9B04-45B4-BE98-77F3AF7FEEAF}" type="slidenum">
              <a:rPr lang="en-US" smtClean="0"/>
              <a:t>6</a:t>
            </a:fld>
            <a:endParaRPr lang="en-US"/>
          </a:p>
        </p:txBody>
      </p:sp>
      <p:sp>
        <p:nvSpPr>
          <p:cNvPr id="3" name="Rectangle 1">
            <a:extLst>
              <a:ext uri="{FF2B5EF4-FFF2-40B4-BE49-F238E27FC236}">
                <a16:creationId xmlns:a16="http://schemas.microsoft.com/office/drawing/2014/main" id="{72FD2F72-46F7-0094-5E70-F51A9905D08F}"/>
              </a:ext>
            </a:extLst>
          </p:cNvPr>
          <p:cNvSpPr>
            <a:spLocks noChangeArrowheads="1"/>
          </p:cNvSpPr>
          <p:nvPr/>
        </p:nvSpPr>
        <p:spPr bwMode="auto">
          <a:xfrm>
            <a:off x="4483511" y="2067873"/>
            <a:ext cx="7119792" cy="334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To develop a real-time person detection system.</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To implement accurate face recognition.</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To register and manage authorized users.</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To detect unknown individuals instantly.</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To generate real-time alerts.</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To build a web-based surveillance dashboard.</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1015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3AC6-7208-AE5C-807F-2667BBE5F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864EB-18BD-2729-5E87-F8E11A2BA288}"/>
              </a:ext>
            </a:extLst>
          </p:cNvPr>
          <p:cNvSpPr>
            <a:spLocks noGrp="1"/>
          </p:cNvSpPr>
          <p:nvPr>
            <p:ph type="title"/>
          </p:nvPr>
        </p:nvSpPr>
        <p:spPr>
          <a:xfrm>
            <a:off x="3073706" y="215227"/>
            <a:ext cx="5412120" cy="838200"/>
          </a:xfrm>
        </p:spPr>
        <p:txBody>
          <a:bodyPr/>
          <a:lstStyle/>
          <a:p>
            <a:pPr algn="ctr"/>
            <a:r>
              <a:rPr lang="en-US" dirty="0">
                <a:solidFill>
                  <a:srgbClr val="FF0000"/>
                </a:solidFill>
                <a:latin typeface="Times New Roman" panose="02020603050405020304" pitchFamily="18" charset="0"/>
                <a:cs typeface="Times New Roman" panose="02020603050405020304" pitchFamily="18" charset="0"/>
              </a:rPr>
              <a:t>Literature Review</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4" name="object 4">
            <a:extLst>
              <a:ext uri="{FF2B5EF4-FFF2-40B4-BE49-F238E27FC236}">
                <a16:creationId xmlns:a16="http://schemas.microsoft.com/office/drawing/2014/main" id="{69532506-187B-45A4-3F3B-1FA7FD3742EE}"/>
              </a:ext>
            </a:extLst>
          </p:cNvPr>
          <p:cNvPicPr/>
          <p:nvPr/>
        </p:nvPicPr>
        <p:blipFill>
          <a:blip r:embed="rId2" cstate="print"/>
          <a:stretch>
            <a:fillRect/>
          </a:stretch>
        </p:blipFill>
        <p:spPr>
          <a:xfrm>
            <a:off x="357352" y="191643"/>
            <a:ext cx="1103582" cy="1342897"/>
          </a:xfrm>
          <a:prstGeom prst="rect">
            <a:avLst/>
          </a:prstGeom>
        </p:spPr>
      </p:pic>
      <p:pic>
        <p:nvPicPr>
          <p:cNvPr id="5" name="object 5">
            <a:extLst>
              <a:ext uri="{FF2B5EF4-FFF2-40B4-BE49-F238E27FC236}">
                <a16:creationId xmlns:a16="http://schemas.microsoft.com/office/drawing/2014/main" id="{5278D1E0-2455-4189-1413-AD7BAEC7D9A8}"/>
              </a:ext>
            </a:extLst>
          </p:cNvPr>
          <p:cNvPicPr/>
          <p:nvPr/>
        </p:nvPicPr>
        <p:blipFill>
          <a:blip r:embed="rId3" cstate="print"/>
          <a:stretch>
            <a:fillRect/>
          </a:stretch>
        </p:blipFill>
        <p:spPr>
          <a:xfrm>
            <a:off x="10514203" y="191643"/>
            <a:ext cx="1520062" cy="1342897"/>
          </a:xfrm>
          <a:prstGeom prst="rect">
            <a:avLst/>
          </a:prstGeom>
        </p:spPr>
      </p:pic>
      <p:sp>
        <p:nvSpPr>
          <p:cNvPr id="7" name="Slide Number Placeholder 6">
            <a:extLst>
              <a:ext uri="{FF2B5EF4-FFF2-40B4-BE49-F238E27FC236}">
                <a16:creationId xmlns:a16="http://schemas.microsoft.com/office/drawing/2014/main" id="{3FCD7CCC-081C-CA48-C34E-73824B63385D}"/>
              </a:ext>
            </a:extLst>
          </p:cNvPr>
          <p:cNvSpPr>
            <a:spLocks noGrp="1"/>
          </p:cNvSpPr>
          <p:nvPr>
            <p:ph type="sldNum" sz="quarter" idx="12"/>
          </p:nvPr>
        </p:nvSpPr>
        <p:spPr/>
        <p:txBody>
          <a:bodyPr/>
          <a:lstStyle/>
          <a:p>
            <a:fld id="{04AD05EE-9B04-45B4-BE98-77F3AF7FEEAF}" type="slidenum">
              <a:rPr lang="en-US" smtClean="0"/>
              <a:t>7</a:t>
            </a:fld>
            <a:endParaRPr lang="en-US"/>
          </a:p>
        </p:txBody>
      </p:sp>
      <p:graphicFrame>
        <p:nvGraphicFramePr>
          <p:cNvPr id="8" name="Table 7">
            <a:extLst>
              <a:ext uri="{FF2B5EF4-FFF2-40B4-BE49-F238E27FC236}">
                <a16:creationId xmlns:a16="http://schemas.microsoft.com/office/drawing/2014/main" id="{59ED6E04-351D-497F-A60D-320EDC91FD7B}"/>
              </a:ext>
            </a:extLst>
          </p:cNvPr>
          <p:cNvGraphicFramePr>
            <a:graphicFrameLocks noGrp="1"/>
          </p:cNvGraphicFramePr>
          <p:nvPr>
            <p:extLst>
              <p:ext uri="{D42A27DB-BD31-4B8C-83A1-F6EECF244321}">
                <p14:modId xmlns:p14="http://schemas.microsoft.com/office/powerpoint/2010/main" val="864060631"/>
              </p:ext>
            </p:extLst>
          </p:nvPr>
        </p:nvGraphicFramePr>
        <p:xfrm>
          <a:off x="157735" y="1638057"/>
          <a:ext cx="11652095" cy="4870948"/>
        </p:xfrm>
        <a:graphic>
          <a:graphicData uri="http://schemas.openxmlformats.org/drawingml/2006/table">
            <a:tbl>
              <a:tblPr>
                <a:tableStyleId>{775DCB02-9BB8-47FD-8907-85C794F793BA}</a:tableStyleId>
              </a:tblPr>
              <a:tblGrid>
                <a:gridCol w="1841294">
                  <a:extLst>
                    <a:ext uri="{9D8B030D-6E8A-4147-A177-3AD203B41FA5}">
                      <a16:colId xmlns:a16="http://schemas.microsoft.com/office/drawing/2014/main" val="4189844510"/>
                    </a:ext>
                  </a:extLst>
                </a:gridCol>
                <a:gridCol w="3270267">
                  <a:extLst>
                    <a:ext uri="{9D8B030D-6E8A-4147-A177-3AD203B41FA5}">
                      <a16:colId xmlns:a16="http://schemas.microsoft.com/office/drawing/2014/main" val="923261736"/>
                    </a:ext>
                  </a:extLst>
                </a:gridCol>
                <a:gridCol w="3270267">
                  <a:extLst>
                    <a:ext uri="{9D8B030D-6E8A-4147-A177-3AD203B41FA5}">
                      <a16:colId xmlns:a16="http://schemas.microsoft.com/office/drawing/2014/main" val="1135952785"/>
                    </a:ext>
                  </a:extLst>
                </a:gridCol>
                <a:gridCol w="3270267">
                  <a:extLst>
                    <a:ext uri="{9D8B030D-6E8A-4147-A177-3AD203B41FA5}">
                      <a16:colId xmlns:a16="http://schemas.microsoft.com/office/drawing/2014/main" val="2785640963"/>
                    </a:ext>
                  </a:extLst>
                </a:gridCol>
              </a:tblGrid>
              <a:tr h="293501">
                <a:tc>
                  <a:txBody>
                    <a:bodyPr/>
                    <a:lstStyle/>
                    <a:p>
                      <a:pPr>
                        <a:buNone/>
                      </a:pPr>
                      <a:r>
                        <a:rPr lang="en-IN" sz="2000">
                          <a:latin typeface="Times New Roman" panose="02020603050405020304" pitchFamily="18" charset="0"/>
                          <a:cs typeface="Times New Roman" panose="02020603050405020304" pitchFamily="18" charset="0"/>
                        </a:rPr>
                        <a:t>Author / Year</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buNone/>
                      </a:pPr>
                      <a:r>
                        <a:rPr lang="en-IN" sz="2000" dirty="0">
                          <a:latin typeface="Times New Roman" panose="02020603050405020304" pitchFamily="18" charset="0"/>
                          <a:cs typeface="Times New Roman" panose="02020603050405020304" pitchFamily="18" charset="0"/>
                        </a:rPr>
                        <a:t>Area of Study</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buNone/>
                      </a:pPr>
                      <a:r>
                        <a:rPr lang="en-IN" sz="2000">
                          <a:latin typeface="Times New Roman" panose="02020603050405020304" pitchFamily="18" charset="0"/>
                          <a:cs typeface="Times New Roman" panose="02020603050405020304" pitchFamily="18" charset="0"/>
                        </a:rPr>
                        <a:t>Advantages</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buNone/>
                      </a:pPr>
                      <a:r>
                        <a:rPr lang="en-IN" sz="2000" dirty="0">
                          <a:latin typeface="Times New Roman" panose="02020603050405020304" pitchFamily="18" charset="0"/>
                          <a:cs typeface="Times New Roman" panose="02020603050405020304" pitchFamily="18" charset="0"/>
                        </a:rPr>
                        <a:t>Disadvantages / Limitations</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5754305"/>
                  </a:ext>
                </a:extLst>
              </a:tr>
              <a:tr h="796647">
                <a:tc>
                  <a:txBody>
                    <a:bodyPr/>
                    <a:lstStyle/>
                    <a:p>
                      <a:pPr>
                        <a:buNone/>
                      </a:pPr>
                      <a:r>
                        <a:rPr lang="en-IN" sz="1200" b="1" dirty="0">
                          <a:latin typeface="Times New Roman" panose="02020603050405020304" pitchFamily="18" charset="0"/>
                          <a:cs typeface="Times New Roman" panose="02020603050405020304" pitchFamily="18" charset="0"/>
                        </a:rPr>
                        <a:t>Perez-Montes et al., 2023</a:t>
                      </a:r>
                      <a:endParaRPr lang="en-IN" sz="1200" dirty="0">
                        <a:latin typeface="Times New Roman" panose="02020603050405020304" pitchFamily="18" charset="0"/>
                        <a:cs typeface="Times New Roman" panose="02020603050405020304" pitchFamily="18" charset="0"/>
                      </a:endParaRP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tc>
                  <a:txBody>
                    <a:bodyPr/>
                    <a:lstStyle/>
                    <a:p>
                      <a:pPr>
                        <a:buNone/>
                      </a:pPr>
                      <a:r>
                        <a:rPr lang="en-US" sz="1200" dirty="0">
                          <a:latin typeface="Times New Roman" panose="02020603050405020304" pitchFamily="18" charset="0"/>
                          <a:cs typeface="Times New Roman" panose="02020603050405020304" pitchFamily="18" charset="0"/>
                        </a:rPr>
                        <a:t>Real-time face verification methods for surveillance systems</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tc>
                  <a:txBody>
                    <a:bodyPr/>
                    <a:lstStyle/>
                    <a:p>
                      <a:pPr>
                        <a:buNone/>
                      </a:pPr>
                      <a:r>
                        <a:rPr lang="en-US" sz="1200">
                          <a:latin typeface="Times New Roman" panose="02020603050405020304" pitchFamily="18" charset="0"/>
                          <a:cs typeface="Times New Roman" panose="02020603050405020304" pitchFamily="18" charset="0"/>
                        </a:rPr>
                        <a:t>Lightweight deep learning models for real-time use; Evaluated pose &amp; resolution challenges; Suitable for edge devices</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tc>
                  <a:txBody>
                    <a:bodyPr/>
                    <a:lstStyle/>
                    <a:p>
                      <a:pPr>
                        <a:buNone/>
                      </a:pPr>
                      <a:r>
                        <a:rPr lang="en-US" sz="1200" dirty="0">
                          <a:latin typeface="Times New Roman" panose="02020603050405020304" pitchFamily="18" charset="0"/>
                          <a:cs typeface="Times New Roman" panose="02020603050405020304" pitchFamily="18" charset="0"/>
                        </a:rPr>
                        <a:t>Accuracy drops in poor lighting; Sensitive to occlusion; Requires GPU for high performance</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249762028"/>
                  </a:ext>
                </a:extLst>
              </a:tr>
              <a:tr h="796647">
                <a:tc>
                  <a:txBody>
                    <a:bodyPr/>
                    <a:lstStyle/>
                    <a:p>
                      <a:pPr>
                        <a:buNone/>
                      </a:pPr>
                      <a:r>
                        <a:rPr lang="en-IN" sz="1200" b="1">
                          <a:latin typeface="Times New Roman" panose="02020603050405020304" pitchFamily="18" charset="0"/>
                          <a:cs typeface="Times New Roman" panose="02020603050405020304" pitchFamily="18" charset="0"/>
                        </a:rPr>
                        <a:t>Hussien &amp; Abed, 2023</a:t>
                      </a:r>
                      <a:endParaRPr lang="en-IN" sz="1200">
                        <a:latin typeface="Times New Roman" panose="02020603050405020304" pitchFamily="18" charset="0"/>
                        <a:cs typeface="Times New Roman" panose="02020603050405020304" pitchFamily="18" charset="0"/>
                      </a:endParaRP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tc>
                  <a:txBody>
                    <a:bodyPr/>
                    <a:lstStyle/>
                    <a:p>
                      <a:pPr>
                        <a:buNone/>
                      </a:pPr>
                      <a:r>
                        <a:rPr lang="en-US" sz="1200" dirty="0">
                          <a:latin typeface="Times New Roman" panose="02020603050405020304" pitchFamily="18" charset="0"/>
                          <a:cs typeface="Times New Roman" panose="02020603050405020304" pitchFamily="18" charset="0"/>
                        </a:rPr>
                        <a:t>Person Re-Identification using YOLOv5 and </a:t>
                      </a:r>
                      <a:r>
                        <a:rPr lang="en-US" sz="1200" dirty="0" err="1">
                          <a:latin typeface="Times New Roman" panose="02020603050405020304" pitchFamily="18" charset="0"/>
                          <a:cs typeface="Times New Roman" panose="02020603050405020304" pitchFamily="18" charset="0"/>
                        </a:rPr>
                        <a:t>OSNet</a:t>
                      </a:r>
                      <a:endParaRPr lang="en-US" sz="1200" dirty="0">
                        <a:latin typeface="Times New Roman" panose="02020603050405020304" pitchFamily="18" charset="0"/>
                        <a:cs typeface="Times New Roman" panose="02020603050405020304" pitchFamily="18" charset="0"/>
                      </a:endParaRP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tc>
                  <a:txBody>
                    <a:bodyPr/>
                    <a:lstStyle/>
                    <a:p>
                      <a:pPr>
                        <a:buNone/>
                      </a:pPr>
                      <a:r>
                        <a:rPr lang="en-US" sz="1200" dirty="0">
                          <a:latin typeface="Times New Roman" panose="02020603050405020304" pitchFamily="18" charset="0"/>
                          <a:cs typeface="Times New Roman" panose="02020603050405020304" pitchFamily="18" charset="0"/>
                        </a:rPr>
                        <a:t>Integrates object detection with re-ID; Works in multi-camera systems; Good performance on benchmark datasets</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tc>
                  <a:txBody>
                    <a:bodyPr/>
                    <a:lstStyle/>
                    <a:p>
                      <a:pPr>
                        <a:buNone/>
                      </a:pPr>
                      <a:r>
                        <a:rPr lang="en-US" sz="1200" dirty="0">
                          <a:latin typeface="Times New Roman" panose="02020603050405020304" pitchFamily="18" charset="0"/>
                          <a:cs typeface="Times New Roman" panose="02020603050405020304" pitchFamily="18" charset="0"/>
                        </a:rPr>
                        <a:t>Moderate accuracy (~80%); Computational complexity; Limited real-world deployment testing</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803364137"/>
                  </a:ext>
                </a:extLst>
              </a:tr>
              <a:tr h="670861">
                <a:tc>
                  <a:txBody>
                    <a:bodyPr/>
                    <a:lstStyle/>
                    <a:p>
                      <a:pPr>
                        <a:buNone/>
                      </a:pPr>
                      <a:r>
                        <a:rPr lang="en-IN" sz="1200" b="1">
                          <a:latin typeface="Times New Roman" panose="02020603050405020304" pitchFamily="18" charset="0"/>
                          <a:cs typeface="Times New Roman" panose="02020603050405020304" pitchFamily="18" charset="0"/>
                        </a:rPr>
                        <a:t>Zhang et al., 2023</a:t>
                      </a:r>
                      <a:endParaRPr lang="en-IN" sz="1200">
                        <a:latin typeface="Times New Roman" panose="02020603050405020304" pitchFamily="18" charset="0"/>
                        <a:cs typeface="Times New Roman" panose="02020603050405020304" pitchFamily="18" charset="0"/>
                      </a:endParaRP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tc>
                  <a:txBody>
                    <a:bodyPr/>
                    <a:lstStyle/>
                    <a:p>
                      <a:pPr>
                        <a:buNone/>
                      </a:pPr>
                      <a:r>
                        <a:rPr lang="en-IN" sz="1200">
                          <a:latin typeface="Times New Roman" panose="02020603050405020304" pitchFamily="18" charset="0"/>
                          <a:cs typeface="Times New Roman" panose="02020603050405020304" pitchFamily="18" charset="0"/>
                        </a:rPr>
                        <a:t>Vision-Language based Person Re-Identification</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tc>
                  <a:txBody>
                    <a:bodyPr/>
                    <a:lstStyle/>
                    <a:p>
                      <a:pPr>
                        <a:buNone/>
                      </a:pPr>
                      <a:r>
                        <a:rPr lang="en-US" sz="1200">
                          <a:latin typeface="Times New Roman" panose="02020603050405020304" pitchFamily="18" charset="0"/>
                          <a:cs typeface="Times New Roman" panose="02020603050405020304" pitchFamily="18" charset="0"/>
                        </a:rPr>
                        <a:t>Multi-modal feature fusion; Handles viewpoint variation; Improved feature discrimination</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tc>
                  <a:txBody>
                    <a:bodyPr/>
                    <a:lstStyle/>
                    <a:p>
                      <a:pPr>
                        <a:buNone/>
                      </a:pPr>
                      <a:r>
                        <a:rPr lang="en-US" sz="1200" dirty="0">
                          <a:latin typeface="Times New Roman" panose="02020603050405020304" pitchFamily="18" charset="0"/>
                          <a:cs typeface="Times New Roman" panose="02020603050405020304" pitchFamily="18" charset="0"/>
                        </a:rPr>
                        <a:t>High training cost; Complex model architecture; Needs large labeled datasets</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751261261"/>
                  </a:ext>
                </a:extLst>
              </a:tr>
              <a:tr h="796647">
                <a:tc>
                  <a:txBody>
                    <a:bodyPr/>
                    <a:lstStyle/>
                    <a:p>
                      <a:pPr>
                        <a:buNone/>
                      </a:pPr>
                      <a:r>
                        <a:rPr lang="en-IN" sz="1200" b="1">
                          <a:latin typeface="Times New Roman" panose="02020603050405020304" pitchFamily="18" charset="0"/>
                          <a:cs typeface="Times New Roman" panose="02020603050405020304" pitchFamily="18" charset="0"/>
                        </a:rPr>
                        <a:t>Kumar et al., 2024</a:t>
                      </a:r>
                      <a:endParaRPr lang="en-IN" sz="1200">
                        <a:latin typeface="Times New Roman" panose="02020603050405020304" pitchFamily="18" charset="0"/>
                        <a:cs typeface="Times New Roman" panose="02020603050405020304" pitchFamily="18" charset="0"/>
                      </a:endParaRP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tc>
                  <a:txBody>
                    <a:bodyPr/>
                    <a:lstStyle/>
                    <a:p>
                      <a:pPr>
                        <a:buNone/>
                      </a:pPr>
                      <a:r>
                        <a:rPr lang="en-US" sz="1200" dirty="0">
                          <a:latin typeface="Times New Roman" panose="02020603050405020304" pitchFamily="18" charset="0"/>
                          <a:cs typeface="Times New Roman" panose="02020603050405020304" pitchFamily="18" charset="0"/>
                        </a:rPr>
                        <a:t>Systematic Review of Facial Recognition Algorithms</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tc>
                  <a:txBody>
                    <a:bodyPr/>
                    <a:lstStyle/>
                    <a:p>
                      <a:pPr>
                        <a:buNone/>
                      </a:pPr>
                      <a:r>
                        <a:rPr lang="en-US" sz="1200">
                          <a:latin typeface="Times New Roman" panose="02020603050405020304" pitchFamily="18" charset="0"/>
                          <a:cs typeface="Times New Roman" panose="02020603050405020304" pitchFamily="18" charset="0"/>
                        </a:rPr>
                        <a:t>Comprehensive comparison of CNN models; Highlights performance metrics; Useful for model selection</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tc>
                  <a:txBody>
                    <a:bodyPr/>
                    <a:lstStyle/>
                    <a:p>
                      <a:pPr>
                        <a:buNone/>
                      </a:pPr>
                      <a:r>
                        <a:rPr lang="en-US" sz="1200">
                          <a:latin typeface="Times New Roman" panose="02020603050405020304" pitchFamily="18" charset="0"/>
                          <a:cs typeface="Times New Roman" panose="02020603050405020304" pitchFamily="18" charset="0"/>
                        </a:rPr>
                        <a:t>Struggles with bias &amp; fairness issues; Affected by low resolution; High data dependency</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26934808"/>
                  </a:ext>
                </a:extLst>
              </a:tr>
              <a:tr h="670861">
                <a:tc>
                  <a:txBody>
                    <a:bodyPr/>
                    <a:lstStyle/>
                    <a:p>
                      <a:pPr>
                        <a:buNone/>
                      </a:pPr>
                      <a:r>
                        <a:rPr lang="en-IN" sz="1200" b="1">
                          <a:latin typeface="Times New Roman" panose="02020603050405020304" pitchFamily="18" charset="0"/>
                          <a:cs typeface="Times New Roman" panose="02020603050405020304" pitchFamily="18" charset="0"/>
                        </a:rPr>
                        <a:t>Ali &amp; Rahman, 2023</a:t>
                      </a:r>
                      <a:endParaRPr lang="en-IN" sz="1200">
                        <a:latin typeface="Times New Roman" panose="02020603050405020304" pitchFamily="18" charset="0"/>
                        <a:cs typeface="Times New Roman" panose="02020603050405020304" pitchFamily="18" charset="0"/>
                      </a:endParaRP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tc>
                  <a:txBody>
                    <a:bodyPr/>
                    <a:lstStyle/>
                    <a:p>
                      <a:pPr>
                        <a:buNone/>
                      </a:pPr>
                      <a:r>
                        <a:rPr lang="en-US" sz="1200" dirty="0">
                          <a:latin typeface="Times New Roman" panose="02020603050405020304" pitchFamily="18" charset="0"/>
                          <a:cs typeface="Times New Roman" panose="02020603050405020304" pitchFamily="18" charset="0"/>
                        </a:rPr>
                        <a:t>Human Detection Techniques using YOLO Variants</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tc>
                  <a:txBody>
                    <a:bodyPr/>
                    <a:lstStyle/>
                    <a:p>
                      <a:pPr>
                        <a:buNone/>
                      </a:pPr>
                      <a:r>
                        <a:rPr lang="en-US" sz="1200">
                          <a:latin typeface="Times New Roman" panose="02020603050405020304" pitchFamily="18" charset="0"/>
                          <a:cs typeface="Times New Roman" panose="02020603050405020304" pitchFamily="18" charset="0"/>
                        </a:rPr>
                        <a:t>Real-time detection; Improved detection in crowded scenes; Good benchmark results</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tc>
                  <a:txBody>
                    <a:bodyPr/>
                    <a:lstStyle/>
                    <a:p>
                      <a:pPr>
                        <a:buNone/>
                      </a:pPr>
                      <a:r>
                        <a:rPr lang="en-US" sz="1200" dirty="0">
                          <a:latin typeface="Times New Roman" panose="02020603050405020304" pitchFamily="18" charset="0"/>
                          <a:cs typeface="Times New Roman" panose="02020603050405020304" pitchFamily="18" charset="0"/>
                        </a:rPr>
                        <a:t>Performance drops in heavy occlusion; Sensitive to lighting; Requires hardware acceleration</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052128770"/>
                  </a:ext>
                </a:extLst>
              </a:tr>
              <a:tr h="796647">
                <a:tc>
                  <a:txBody>
                    <a:bodyPr/>
                    <a:lstStyle/>
                    <a:p>
                      <a:pPr>
                        <a:buNone/>
                      </a:pPr>
                      <a:r>
                        <a:rPr lang="en-IN" sz="1200" b="1" dirty="0">
                          <a:latin typeface="Times New Roman" panose="02020603050405020304" pitchFamily="18" charset="0"/>
                          <a:cs typeface="Times New Roman" panose="02020603050405020304" pitchFamily="18" charset="0"/>
                        </a:rPr>
                        <a:t>Singh et al., 2023</a:t>
                      </a:r>
                      <a:endParaRPr lang="en-IN" sz="1200" dirty="0">
                        <a:latin typeface="Times New Roman" panose="02020603050405020304" pitchFamily="18" charset="0"/>
                        <a:cs typeface="Times New Roman" panose="02020603050405020304" pitchFamily="18" charset="0"/>
                      </a:endParaRP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tc>
                  <a:txBody>
                    <a:bodyPr/>
                    <a:lstStyle/>
                    <a:p>
                      <a:pPr>
                        <a:buNone/>
                      </a:pPr>
                      <a:r>
                        <a:rPr lang="en-US" sz="1200">
                          <a:latin typeface="Times New Roman" panose="02020603050405020304" pitchFamily="18" charset="0"/>
                          <a:cs typeface="Times New Roman" panose="02020603050405020304" pitchFamily="18" charset="0"/>
                        </a:rPr>
                        <a:t>Deep Learning based Person Re-Identification Survey</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tc>
                  <a:txBody>
                    <a:bodyPr/>
                    <a:lstStyle/>
                    <a:p>
                      <a:pPr>
                        <a:buNone/>
                      </a:pPr>
                      <a:r>
                        <a:rPr lang="en-US" sz="1200">
                          <a:latin typeface="Times New Roman" panose="02020603050405020304" pitchFamily="18" charset="0"/>
                          <a:cs typeface="Times New Roman" panose="02020603050405020304" pitchFamily="18" charset="0"/>
                        </a:rPr>
                        <a:t>Covers datasets &amp; evaluation metrics; Reviews embedding techniques; Identifies research trends</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tc>
                  <a:txBody>
                    <a:bodyPr/>
                    <a:lstStyle/>
                    <a:p>
                      <a:pPr>
                        <a:buNone/>
                      </a:pPr>
                      <a:r>
                        <a:rPr lang="en-US" sz="1200" dirty="0">
                          <a:latin typeface="Times New Roman" panose="02020603050405020304" pitchFamily="18" charset="0"/>
                          <a:cs typeface="Times New Roman" panose="02020603050405020304" pitchFamily="18" charset="0"/>
                        </a:rPr>
                        <a:t>High computational cost; Limited guidance for real-time deployment; Focuses more on re-ID than face recognition</a:t>
                      </a:r>
                    </a:p>
                  </a:txBody>
                  <a:tcPr marL="37838" marR="37838" marT="18919" marB="18919"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037701703"/>
                  </a:ext>
                </a:extLst>
              </a:tr>
            </a:tbl>
          </a:graphicData>
        </a:graphic>
      </p:graphicFrame>
    </p:spTree>
    <p:extLst>
      <p:ext uri="{BB962C8B-B14F-4D97-AF65-F5344CB8AC3E}">
        <p14:creationId xmlns:p14="http://schemas.microsoft.com/office/powerpoint/2010/main" val="337404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DF806-1B06-B0BF-578A-1209BA89A2F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BAEA03-84CF-9922-7C9C-E2C723BE31E5}"/>
              </a:ext>
            </a:extLst>
          </p:cNvPr>
          <p:cNvPicPr>
            <a:picLocks noChangeAspect="1"/>
          </p:cNvPicPr>
          <p:nvPr/>
        </p:nvPicPr>
        <p:blipFill>
          <a:blip r:embed="rId2"/>
          <a:stretch>
            <a:fillRect/>
          </a:stretch>
        </p:blipFill>
        <p:spPr>
          <a:xfrm>
            <a:off x="10516689" y="162304"/>
            <a:ext cx="1514475" cy="1343025"/>
          </a:xfrm>
          <a:prstGeom prst="rect">
            <a:avLst/>
          </a:prstGeom>
        </p:spPr>
      </p:pic>
      <p:pic>
        <p:nvPicPr>
          <p:cNvPr id="6" name="Picture 5">
            <a:extLst>
              <a:ext uri="{FF2B5EF4-FFF2-40B4-BE49-F238E27FC236}">
                <a16:creationId xmlns:a16="http://schemas.microsoft.com/office/drawing/2014/main" id="{9441B738-1440-4584-7819-D747BCE5A6B8}"/>
              </a:ext>
            </a:extLst>
          </p:cNvPr>
          <p:cNvPicPr>
            <a:picLocks noChangeAspect="1"/>
          </p:cNvPicPr>
          <p:nvPr/>
        </p:nvPicPr>
        <p:blipFill>
          <a:blip r:embed="rId3"/>
          <a:stretch>
            <a:fillRect/>
          </a:stretch>
        </p:blipFill>
        <p:spPr>
          <a:xfrm>
            <a:off x="348351" y="162304"/>
            <a:ext cx="1095375" cy="1343025"/>
          </a:xfrm>
          <a:prstGeom prst="rect">
            <a:avLst/>
          </a:prstGeom>
        </p:spPr>
      </p:pic>
      <p:sp>
        <p:nvSpPr>
          <p:cNvPr id="2" name="TextBox 1">
            <a:extLst>
              <a:ext uri="{FF2B5EF4-FFF2-40B4-BE49-F238E27FC236}">
                <a16:creationId xmlns:a16="http://schemas.microsoft.com/office/drawing/2014/main" id="{4116BB49-40E7-BFA8-A16A-D9251D755791}"/>
              </a:ext>
            </a:extLst>
          </p:cNvPr>
          <p:cNvSpPr txBox="1"/>
          <p:nvPr/>
        </p:nvSpPr>
        <p:spPr>
          <a:xfrm>
            <a:off x="1443727" y="305875"/>
            <a:ext cx="9072962" cy="769441"/>
          </a:xfrm>
          <a:prstGeom prst="rect">
            <a:avLst/>
          </a:prstGeom>
          <a:noFill/>
        </p:spPr>
        <p:txBody>
          <a:bodyPr wrap="square" lIns="91440" tIns="45720" rIns="91440" bIns="45720" rtlCol="0" anchor="t">
            <a:spAutoFit/>
          </a:bodyPr>
          <a:lstStyle/>
          <a:p>
            <a:pPr algn="ctr"/>
            <a:r>
              <a:rPr lang="en-US" sz="4400">
                <a:solidFill>
                  <a:srgbClr val="FF0000"/>
                </a:solidFill>
                <a:latin typeface="Times New Roman"/>
                <a:cs typeface="Times New Roman"/>
              </a:rPr>
              <a:t>Proposed Methodology</a:t>
            </a:r>
            <a:endParaRPr lang="en-US" sz="4400">
              <a:solidFill>
                <a:srgbClr val="FF000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58901B7-02D3-09C6-A39A-3EFFAB963CB5}"/>
              </a:ext>
            </a:extLst>
          </p:cNvPr>
          <p:cNvSpPr>
            <a:spLocks noGrp="1"/>
          </p:cNvSpPr>
          <p:nvPr>
            <p:ph type="sldNum" sz="quarter" idx="12"/>
          </p:nvPr>
        </p:nvSpPr>
        <p:spPr/>
        <p:txBody>
          <a:bodyPr/>
          <a:lstStyle/>
          <a:p>
            <a:fld id="{04AD05EE-9B04-45B4-BE98-77F3AF7FEEAF}" type="slidenum">
              <a:rPr lang="en-US" smtClean="0"/>
              <a:t>8</a:t>
            </a:fld>
            <a:endParaRPr lang="en-US"/>
          </a:p>
        </p:txBody>
      </p:sp>
      <p:sp>
        <p:nvSpPr>
          <p:cNvPr id="7" name="Rectangle 1">
            <a:extLst>
              <a:ext uri="{FF2B5EF4-FFF2-40B4-BE49-F238E27FC236}">
                <a16:creationId xmlns:a16="http://schemas.microsoft.com/office/drawing/2014/main" id="{2A28C3B3-1857-A78E-4274-1B4914B7D52C}"/>
              </a:ext>
            </a:extLst>
          </p:cNvPr>
          <p:cNvSpPr>
            <a:spLocks noChangeArrowheads="1"/>
          </p:cNvSpPr>
          <p:nvPr/>
        </p:nvSpPr>
        <p:spPr bwMode="auto">
          <a:xfrm>
            <a:off x="521111" y="2144245"/>
            <a:ext cx="11510053" cy="334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Capture live video using OpenCV.</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Detect persons using YOLO-based object detection.</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Extract facial features using deep learning model.</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Compare embeddings using Euclidean Distance.</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Track individuals across frames using centroid tracking.</a:t>
            </a:r>
          </a:p>
          <a:p>
            <a:pPr marL="457200" lvl="0" indent="-457200" algn="just" eaLnBrk="0" fontAlgn="base" hangingPunct="0">
              <a:lnSpc>
                <a:spcPct val="150000"/>
              </a:lnSpc>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Generate alerts and display results on web dashboard.</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653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ctrTitle"/>
          </p:nvPr>
        </p:nvSpPr>
        <p:spPr>
          <a:xfrm>
            <a:off x="2790593" y="0"/>
            <a:ext cx="5935390" cy="753633"/>
          </a:xfrm>
          <a:prstGeom prst="rect">
            <a:avLst/>
          </a:prstGeom>
        </p:spPr>
        <p:txBody>
          <a:bodyPr spcFirstLastPara="1" vert="horz" wrap="square" lIns="121900" tIns="121900" rIns="121900" bIns="121900" rtlCol="0" anchor="b" anchorCtr="0">
            <a:normAutofit fontScale="90000"/>
          </a:bodyPr>
          <a:lstStyle/>
          <a:p>
            <a:pPr>
              <a:spcBef>
                <a:spcPts val="0"/>
              </a:spcBef>
            </a:pPr>
            <a:r>
              <a:rPr lang="en-US" sz="4400" dirty="0">
                <a:solidFill>
                  <a:srgbClr val="FF0000"/>
                </a:solidFill>
                <a:latin typeface="Times New Roman"/>
                <a:ea typeface="Times New Roman"/>
                <a:cs typeface="Times New Roman"/>
                <a:sym typeface="Times New Roman"/>
              </a:rPr>
              <a:t>Architecture Diagram</a:t>
            </a:r>
            <a:endParaRPr sz="4400" dirty="0">
              <a:solidFill>
                <a:srgbClr val="FF0000"/>
              </a:solidFill>
              <a:latin typeface="Times New Roman"/>
              <a:ea typeface="Times New Roman"/>
              <a:cs typeface="Times New Roman"/>
              <a:sym typeface="Times New Roman"/>
            </a:endParaRPr>
          </a:p>
        </p:txBody>
      </p:sp>
      <p:pic>
        <p:nvPicPr>
          <p:cNvPr id="164" name="Google Shape;164;p21"/>
          <p:cNvPicPr preferRelativeResize="0"/>
          <p:nvPr/>
        </p:nvPicPr>
        <p:blipFill>
          <a:blip r:embed="rId3">
            <a:alphaModFix/>
          </a:blip>
          <a:stretch>
            <a:fillRect/>
          </a:stretch>
        </p:blipFill>
        <p:spPr>
          <a:xfrm>
            <a:off x="11165167" y="0"/>
            <a:ext cx="1026833" cy="1190867"/>
          </a:xfrm>
          <a:prstGeom prst="rect">
            <a:avLst/>
          </a:prstGeom>
          <a:noFill/>
          <a:ln>
            <a:noFill/>
          </a:ln>
          <a:effectLst>
            <a:outerShdw blurRad="57150" dist="19050" dir="5400000" algn="bl" rotWithShape="0">
              <a:srgbClr val="000000">
                <a:alpha val="50000"/>
              </a:srgbClr>
            </a:outerShdw>
          </a:effectLst>
        </p:spPr>
      </p:pic>
      <p:pic>
        <p:nvPicPr>
          <p:cNvPr id="165" name="Google Shape;165;p21"/>
          <p:cNvPicPr preferRelativeResize="0"/>
          <p:nvPr/>
        </p:nvPicPr>
        <p:blipFill>
          <a:blip r:embed="rId4">
            <a:alphaModFix/>
          </a:blip>
          <a:stretch>
            <a:fillRect/>
          </a:stretch>
        </p:blipFill>
        <p:spPr>
          <a:xfrm>
            <a:off x="0" y="-1676"/>
            <a:ext cx="1026833" cy="1190867"/>
          </a:xfrm>
          <a:prstGeom prst="rect">
            <a:avLst/>
          </a:prstGeom>
          <a:noFill/>
          <a:ln>
            <a:noFill/>
          </a:ln>
          <a:effectLst>
            <a:outerShdw blurRad="57150" dist="19050" dir="5400000" algn="bl" rotWithShape="0">
              <a:srgbClr val="000000">
                <a:alpha val="50000"/>
              </a:srgbClr>
            </a:outerShdw>
          </a:effectLst>
        </p:spPr>
      </p:pic>
      <p:sp>
        <p:nvSpPr>
          <p:cNvPr id="3" name="Slide Number Placeholder 2">
            <a:extLst>
              <a:ext uri="{FF2B5EF4-FFF2-40B4-BE49-F238E27FC236}">
                <a16:creationId xmlns:a16="http://schemas.microsoft.com/office/drawing/2014/main" id="{DE9C4F1C-B003-4B11-3EB0-9E9DE1479F85}"/>
              </a:ext>
            </a:extLst>
          </p:cNvPr>
          <p:cNvSpPr>
            <a:spLocks noGrp="1"/>
          </p:cNvSpPr>
          <p:nvPr>
            <p:ph type="sldNum" sz="quarter" idx="12"/>
          </p:nvPr>
        </p:nvSpPr>
        <p:spPr/>
        <p:txBody>
          <a:bodyPr/>
          <a:lstStyle/>
          <a:p>
            <a:fld id="{04AD05EE-9B04-45B4-BE98-77F3AF7FEEAF}" type="slidenum">
              <a:rPr lang="en-US" smtClean="0"/>
              <a:t>9</a:t>
            </a:fld>
            <a:endParaRPr lang="en-US"/>
          </a:p>
        </p:txBody>
      </p:sp>
      <p:pic>
        <p:nvPicPr>
          <p:cNvPr id="4" name="Picture 3">
            <a:extLst>
              <a:ext uri="{FF2B5EF4-FFF2-40B4-BE49-F238E27FC236}">
                <a16:creationId xmlns:a16="http://schemas.microsoft.com/office/drawing/2014/main" id="{F9188BC7-A6E4-7ED9-15D8-7E26A20F7B20}"/>
              </a:ext>
            </a:extLst>
          </p:cNvPr>
          <p:cNvPicPr>
            <a:picLocks noChangeAspect="1"/>
          </p:cNvPicPr>
          <p:nvPr/>
        </p:nvPicPr>
        <p:blipFill>
          <a:blip r:embed="rId5"/>
          <a:stretch>
            <a:fillRect/>
          </a:stretch>
        </p:blipFill>
        <p:spPr>
          <a:xfrm>
            <a:off x="1671008" y="753633"/>
            <a:ext cx="8849983" cy="589998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271</TotalTime>
  <Words>1103</Words>
  <Application>Microsoft Office PowerPoint</Application>
  <PresentationFormat>Widescreen</PresentationFormat>
  <Paragraphs>149</Paragraphs>
  <Slides>20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Aptos Display</vt:lpstr>
      <vt:lpstr>Arial</vt:lpstr>
      <vt:lpstr>Raleway</vt:lpstr>
      <vt:lpstr>Times</vt:lpstr>
      <vt:lpstr>Times New Roman</vt:lpstr>
      <vt:lpstr>VT323</vt:lpstr>
      <vt:lpstr>Office Theme</vt:lpstr>
      <vt:lpstr>A Web-Based Real-Time Person Identification System for Intelligent Surveillance Using OpenCV and Deep Learning   DSA0216-Computer Vision with Open CV for Modern AI</vt:lpstr>
      <vt:lpstr>Agenda</vt:lpstr>
      <vt:lpstr>PowerPoint Presentation</vt:lpstr>
      <vt:lpstr>Introduction</vt:lpstr>
      <vt:lpstr>Problem statement</vt:lpstr>
      <vt:lpstr>PowerPoint Presentation</vt:lpstr>
      <vt:lpstr>Literature Review</vt:lpstr>
      <vt:lpstr>PowerPoint Presentation</vt:lpstr>
      <vt:lpstr>Architecture Diagram</vt:lpstr>
      <vt:lpstr>PowerPoint Presentation</vt:lpstr>
      <vt:lpstr>Module 1:Video Capture &amp; Person Detection</vt:lpstr>
      <vt:lpstr>Implementation</vt:lpstr>
      <vt:lpstr>Module 2:Person Registration &amp; Dataset Management</vt:lpstr>
      <vt:lpstr>Implementation</vt:lpstr>
      <vt:lpstr>Module 3:Real-Time Tracking &amp; Alert System</vt:lpstr>
      <vt:lpstr>Implementation</vt:lpstr>
      <vt:lpstr>Conclusion</vt:lpstr>
      <vt:lpstr>Future scope</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SHANNU KARANAM</dc:creator>
  <cp:lastModifiedBy>kalander p</cp:lastModifiedBy>
  <cp:revision>8</cp:revision>
  <dcterms:created xsi:type="dcterms:W3CDTF">2025-11-04T04:14:07Z</dcterms:created>
  <dcterms:modified xsi:type="dcterms:W3CDTF">2026-02-18T06:29:57Z</dcterms:modified>
</cp:coreProperties>
</file>